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74" r:id="rId2"/>
    <p:sldId id="277" r:id="rId3"/>
    <p:sldId id="256" r:id="rId4"/>
    <p:sldId id="258" r:id="rId5"/>
    <p:sldId id="257" r:id="rId6"/>
    <p:sldId id="259" r:id="rId7"/>
    <p:sldId id="267" r:id="rId8"/>
    <p:sldId id="266" r:id="rId9"/>
    <p:sldId id="260" r:id="rId10"/>
    <p:sldId id="261" r:id="rId11"/>
    <p:sldId id="262" r:id="rId12"/>
    <p:sldId id="263" r:id="rId13"/>
    <p:sldId id="264" r:id="rId14"/>
    <p:sldId id="268" r:id="rId15"/>
    <p:sldId id="269" r:id="rId16"/>
    <p:sldId id="270" r:id="rId17"/>
    <p:sldId id="271" r:id="rId18"/>
    <p:sldId id="275" r:id="rId19"/>
    <p:sldId id="278" r:id="rId20"/>
    <p:sldId id="279" r:id="rId21"/>
    <p:sldId id="280" r:id="rId22"/>
    <p:sldId id="281" r:id="rId23"/>
    <p:sldId id="282" r:id="rId24"/>
  </p:sldIdLst>
  <p:sldSz cx="9144000" cy="6858000" type="screen4x3"/>
  <p:notesSz cx="6854825" cy="9750425"/>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PA"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92DD3"/>
    <a:srgbClr val="FF0000"/>
    <a:srgbClr val="996633"/>
    <a:srgbClr val="CC0066"/>
    <a:srgbClr val="99CC00"/>
    <a:srgbClr val="0066FF"/>
    <a:srgbClr val="FFCC66"/>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64" autoAdjust="0"/>
    <p:restoredTop sz="93581" autoAdjust="0"/>
  </p:normalViewPr>
  <p:slideViewPr>
    <p:cSldViewPr>
      <p:cViewPr varScale="1">
        <p:scale>
          <a:sx n="82" d="100"/>
          <a:sy n="82" d="100"/>
        </p:scale>
        <p:origin x="-4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0213" cy="487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fr-FR"/>
          </a:p>
        </p:txBody>
      </p:sp>
      <p:sp>
        <p:nvSpPr>
          <p:cNvPr id="13315" name="Rectangle 3"/>
          <p:cNvSpPr>
            <a:spLocks noGrp="1" noChangeArrowheads="1"/>
          </p:cNvSpPr>
          <p:nvPr>
            <p:ph type="dt" idx="1"/>
          </p:nvPr>
        </p:nvSpPr>
        <p:spPr bwMode="auto">
          <a:xfrm>
            <a:off x="3883025" y="0"/>
            <a:ext cx="2970213" cy="487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fr-FR"/>
          </a:p>
        </p:txBody>
      </p:sp>
      <p:sp>
        <p:nvSpPr>
          <p:cNvPr id="13316" name="Rectangle 4"/>
          <p:cNvSpPr>
            <a:spLocks noRot="1" noChangeArrowheads="1" noTextEdit="1"/>
          </p:cNvSpPr>
          <p:nvPr>
            <p:ph type="sldImg" idx="2"/>
          </p:nvPr>
        </p:nvSpPr>
        <p:spPr bwMode="auto">
          <a:xfrm>
            <a:off x="990600" y="731838"/>
            <a:ext cx="4875213" cy="3656012"/>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685800" y="4630738"/>
            <a:ext cx="5483225" cy="4387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3318" name="Rectangle 6"/>
          <p:cNvSpPr>
            <a:spLocks noGrp="1" noChangeArrowheads="1"/>
          </p:cNvSpPr>
          <p:nvPr>
            <p:ph type="ftr" sz="quarter" idx="4"/>
          </p:nvPr>
        </p:nvSpPr>
        <p:spPr bwMode="auto">
          <a:xfrm>
            <a:off x="0" y="9261475"/>
            <a:ext cx="2970213" cy="4873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fr-FR"/>
          </a:p>
        </p:txBody>
      </p:sp>
      <p:sp>
        <p:nvSpPr>
          <p:cNvPr id="13319" name="Rectangle 7"/>
          <p:cNvSpPr>
            <a:spLocks noGrp="1" noChangeArrowheads="1"/>
          </p:cNvSpPr>
          <p:nvPr>
            <p:ph type="sldNum" sz="quarter" idx="5"/>
          </p:nvPr>
        </p:nvSpPr>
        <p:spPr bwMode="auto">
          <a:xfrm>
            <a:off x="3883025" y="9261475"/>
            <a:ext cx="2970213" cy="4873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15E1806-97E7-480A-ACAE-7A9914CE2DEC}" type="slidenum">
              <a:rPr lang="fr-FR"/>
              <a:pPr/>
              <a:t>‹N°›</a:t>
            </a:fld>
            <a:endParaRPr lang="fr-F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r>
              <a:rPr lang="fr-FR"/>
              <a:t>Mars 2004</a:t>
            </a:r>
          </a:p>
        </p:txBody>
      </p:sp>
      <p:sp>
        <p:nvSpPr>
          <p:cNvPr id="5" name="Espace réservé du pied de page 4"/>
          <p:cNvSpPr>
            <a:spLocks noGrp="1"/>
          </p:cNvSpPr>
          <p:nvPr>
            <p:ph type="ftr" sz="quarter" idx="11"/>
          </p:nvPr>
        </p:nvSpPr>
        <p:spPr/>
        <p:txBody>
          <a:bodyPr/>
          <a:lstStyle>
            <a:lvl1pPr>
              <a:defRPr/>
            </a:lvl1pPr>
          </a:lstStyle>
          <a:p>
            <a:r>
              <a:rPr lang="fr-FR"/>
              <a:t>Le contrat de vente</a:t>
            </a:r>
          </a:p>
        </p:txBody>
      </p:sp>
      <p:sp>
        <p:nvSpPr>
          <p:cNvPr id="6" name="Espace réservé du numéro de diapositive 5"/>
          <p:cNvSpPr>
            <a:spLocks noGrp="1"/>
          </p:cNvSpPr>
          <p:nvPr>
            <p:ph type="sldNum" sz="quarter" idx="12"/>
          </p:nvPr>
        </p:nvSpPr>
        <p:spPr/>
        <p:txBody>
          <a:bodyPr/>
          <a:lstStyle>
            <a:lvl1pPr>
              <a:defRPr/>
            </a:lvl1pPr>
          </a:lstStyle>
          <a:p>
            <a:fld id="{D42563E7-CD70-4D89-904B-3CCEF10CA8B3}" type="slidenum">
              <a:rPr lang="fr-F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a:t>Mars 2004</a:t>
            </a:r>
          </a:p>
        </p:txBody>
      </p:sp>
      <p:sp>
        <p:nvSpPr>
          <p:cNvPr id="5" name="Espace réservé du pied de page 4"/>
          <p:cNvSpPr>
            <a:spLocks noGrp="1"/>
          </p:cNvSpPr>
          <p:nvPr>
            <p:ph type="ftr" sz="quarter" idx="11"/>
          </p:nvPr>
        </p:nvSpPr>
        <p:spPr/>
        <p:txBody>
          <a:bodyPr/>
          <a:lstStyle>
            <a:lvl1pPr>
              <a:defRPr/>
            </a:lvl1pPr>
          </a:lstStyle>
          <a:p>
            <a:r>
              <a:rPr lang="fr-FR"/>
              <a:t>Le contrat de vente</a:t>
            </a:r>
          </a:p>
        </p:txBody>
      </p:sp>
      <p:sp>
        <p:nvSpPr>
          <p:cNvPr id="6" name="Espace réservé du numéro de diapositive 5"/>
          <p:cNvSpPr>
            <a:spLocks noGrp="1"/>
          </p:cNvSpPr>
          <p:nvPr>
            <p:ph type="sldNum" sz="quarter" idx="12"/>
          </p:nvPr>
        </p:nvSpPr>
        <p:spPr/>
        <p:txBody>
          <a:bodyPr/>
          <a:lstStyle>
            <a:lvl1pPr>
              <a:defRPr/>
            </a:lvl1pPr>
          </a:lstStyle>
          <a:p>
            <a:fld id="{6D84C54F-7934-475B-8A02-C709CA48CFE6}" type="slidenum">
              <a:rPr lang="fr-F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a:t>Mars 2004</a:t>
            </a:r>
          </a:p>
        </p:txBody>
      </p:sp>
      <p:sp>
        <p:nvSpPr>
          <p:cNvPr id="5" name="Espace réservé du pied de page 4"/>
          <p:cNvSpPr>
            <a:spLocks noGrp="1"/>
          </p:cNvSpPr>
          <p:nvPr>
            <p:ph type="ftr" sz="quarter" idx="11"/>
          </p:nvPr>
        </p:nvSpPr>
        <p:spPr/>
        <p:txBody>
          <a:bodyPr/>
          <a:lstStyle>
            <a:lvl1pPr>
              <a:defRPr/>
            </a:lvl1pPr>
          </a:lstStyle>
          <a:p>
            <a:r>
              <a:rPr lang="fr-FR"/>
              <a:t>Le contrat de vente</a:t>
            </a:r>
          </a:p>
        </p:txBody>
      </p:sp>
      <p:sp>
        <p:nvSpPr>
          <p:cNvPr id="6" name="Espace réservé du numéro de diapositive 5"/>
          <p:cNvSpPr>
            <a:spLocks noGrp="1"/>
          </p:cNvSpPr>
          <p:nvPr>
            <p:ph type="sldNum" sz="quarter" idx="12"/>
          </p:nvPr>
        </p:nvSpPr>
        <p:spPr/>
        <p:txBody>
          <a:bodyPr/>
          <a:lstStyle>
            <a:lvl1pPr>
              <a:defRPr/>
            </a:lvl1pPr>
          </a:lstStyle>
          <a:p>
            <a:fld id="{37F58470-79C3-4EFB-8C77-293DF46846E4}" type="slidenum">
              <a:rPr lang="fr-F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457200" y="6245225"/>
            <a:ext cx="2133600" cy="476250"/>
          </a:xfrm>
        </p:spPr>
        <p:txBody>
          <a:bodyPr/>
          <a:lstStyle>
            <a:lvl1pPr>
              <a:defRPr/>
            </a:lvl1pPr>
          </a:lstStyle>
          <a:p>
            <a:r>
              <a:rPr lang="fr-FR"/>
              <a:t>Mars 2004</a:t>
            </a:r>
          </a:p>
        </p:txBody>
      </p:sp>
      <p:sp>
        <p:nvSpPr>
          <p:cNvPr id="7" name="Espace réservé du pied de page 6"/>
          <p:cNvSpPr>
            <a:spLocks noGrp="1"/>
          </p:cNvSpPr>
          <p:nvPr>
            <p:ph type="ftr" sz="quarter" idx="11"/>
          </p:nvPr>
        </p:nvSpPr>
        <p:spPr>
          <a:xfrm>
            <a:off x="3124200" y="6245225"/>
            <a:ext cx="2895600" cy="476250"/>
          </a:xfrm>
        </p:spPr>
        <p:txBody>
          <a:bodyPr/>
          <a:lstStyle>
            <a:lvl1pPr>
              <a:defRPr/>
            </a:lvl1pPr>
          </a:lstStyle>
          <a:p>
            <a:r>
              <a:rPr lang="fr-FR"/>
              <a:t>Le contrat de vente</a:t>
            </a:r>
          </a:p>
        </p:txBody>
      </p:sp>
      <p:sp>
        <p:nvSpPr>
          <p:cNvPr id="8" name="Espace réservé du numéro de diapositive 7"/>
          <p:cNvSpPr>
            <a:spLocks noGrp="1"/>
          </p:cNvSpPr>
          <p:nvPr>
            <p:ph type="sldNum" sz="quarter" idx="12"/>
          </p:nvPr>
        </p:nvSpPr>
        <p:spPr>
          <a:xfrm>
            <a:off x="6553200" y="6245225"/>
            <a:ext cx="2133600" cy="476250"/>
          </a:xfrm>
        </p:spPr>
        <p:txBody>
          <a:bodyPr/>
          <a:lstStyle>
            <a:lvl1pPr>
              <a:defRPr/>
            </a:lvl1pPr>
          </a:lstStyle>
          <a:p>
            <a:fld id="{A37D2F22-0892-41C5-B92D-089CAC83B166}" type="slidenum">
              <a:rPr lang="fr-F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457200" y="6245225"/>
            <a:ext cx="2133600" cy="476250"/>
          </a:xfrm>
        </p:spPr>
        <p:txBody>
          <a:bodyPr/>
          <a:lstStyle>
            <a:lvl1pPr>
              <a:defRPr/>
            </a:lvl1pPr>
          </a:lstStyle>
          <a:p>
            <a:r>
              <a:rPr lang="fr-FR"/>
              <a:t>Mars 2004</a:t>
            </a:r>
          </a:p>
        </p:txBody>
      </p:sp>
      <p:sp>
        <p:nvSpPr>
          <p:cNvPr id="7" name="Espace réservé du pied de page 6"/>
          <p:cNvSpPr>
            <a:spLocks noGrp="1"/>
          </p:cNvSpPr>
          <p:nvPr>
            <p:ph type="ftr" sz="quarter" idx="11"/>
          </p:nvPr>
        </p:nvSpPr>
        <p:spPr>
          <a:xfrm>
            <a:off x="3124200" y="6245225"/>
            <a:ext cx="2895600" cy="476250"/>
          </a:xfrm>
        </p:spPr>
        <p:txBody>
          <a:bodyPr/>
          <a:lstStyle>
            <a:lvl1pPr>
              <a:defRPr/>
            </a:lvl1pPr>
          </a:lstStyle>
          <a:p>
            <a:r>
              <a:rPr lang="fr-FR"/>
              <a:t>Le contrat de vente</a:t>
            </a:r>
          </a:p>
        </p:txBody>
      </p:sp>
      <p:sp>
        <p:nvSpPr>
          <p:cNvPr id="8" name="Espace réservé du numéro de diapositive 7"/>
          <p:cNvSpPr>
            <a:spLocks noGrp="1"/>
          </p:cNvSpPr>
          <p:nvPr>
            <p:ph type="sldNum" sz="quarter" idx="12"/>
          </p:nvPr>
        </p:nvSpPr>
        <p:spPr>
          <a:xfrm>
            <a:off x="6553200" y="6245225"/>
            <a:ext cx="2133600" cy="476250"/>
          </a:xfrm>
        </p:spPr>
        <p:txBody>
          <a:bodyPr/>
          <a:lstStyle>
            <a:lvl1pPr>
              <a:defRPr/>
            </a:lvl1pPr>
          </a:lstStyle>
          <a:p>
            <a:fld id="{6654E1B9-C078-4CAE-A859-82CD6E10860F}" type="slidenum">
              <a:rPr lang="fr-FR"/>
              <a:pPr/>
              <a:t>‹N°›</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457200" y="6245225"/>
            <a:ext cx="2133600" cy="476250"/>
          </a:xfrm>
        </p:spPr>
        <p:txBody>
          <a:bodyPr/>
          <a:lstStyle>
            <a:lvl1pPr>
              <a:defRPr/>
            </a:lvl1pPr>
          </a:lstStyle>
          <a:p>
            <a:r>
              <a:rPr lang="fr-FR"/>
              <a:t>Mars 2004</a:t>
            </a:r>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r>
              <a:rPr lang="fr-FR"/>
              <a:t>Le contrat de vente</a:t>
            </a:r>
          </a:p>
        </p:txBody>
      </p:sp>
      <p:sp>
        <p:nvSpPr>
          <p:cNvPr id="7" name="Espace réservé du numéro de diapositive 6"/>
          <p:cNvSpPr>
            <a:spLocks noGrp="1"/>
          </p:cNvSpPr>
          <p:nvPr>
            <p:ph type="sldNum" sz="quarter" idx="12"/>
          </p:nvPr>
        </p:nvSpPr>
        <p:spPr>
          <a:xfrm>
            <a:off x="6553200" y="6245225"/>
            <a:ext cx="2133600" cy="476250"/>
          </a:xfrm>
        </p:spPr>
        <p:txBody>
          <a:bodyPr/>
          <a:lstStyle>
            <a:lvl1pPr>
              <a:defRPr/>
            </a:lvl1pPr>
          </a:lstStyle>
          <a:p>
            <a:fld id="{F3965F42-0C7A-48C5-B55B-E29CA87D8037}" type="slidenum">
              <a:rPr lang="fr-FR"/>
              <a:pPr/>
              <a:t>‹N°›</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457200" y="6245225"/>
            <a:ext cx="2133600" cy="476250"/>
          </a:xfrm>
        </p:spPr>
        <p:txBody>
          <a:bodyPr/>
          <a:lstStyle>
            <a:lvl1pPr>
              <a:defRPr/>
            </a:lvl1pPr>
          </a:lstStyle>
          <a:p>
            <a:r>
              <a:rPr lang="fr-FR"/>
              <a:t>Mars 2004</a:t>
            </a:r>
          </a:p>
        </p:txBody>
      </p:sp>
      <p:sp>
        <p:nvSpPr>
          <p:cNvPr id="8" name="Espace réservé du pied de page 7"/>
          <p:cNvSpPr>
            <a:spLocks noGrp="1"/>
          </p:cNvSpPr>
          <p:nvPr>
            <p:ph type="ftr" sz="quarter" idx="11"/>
          </p:nvPr>
        </p:nvSpPr>
        <p:spPr>
          <a:xfrm>
            <a:off x="3124200" y="6245225"/>
            <a:ext cx="2895600" cy="476250"/>
          </a:xfrm>
        </p:spPr>
        <p:txBody>
          <a:bodyPr/>
          <a:lstStyle>
            <a:lvl1pPr>
              <a:defRPr/>
            </a:lvl1pPr>
          </a:lstStyle>
          <a:p>
            <a:r>
              <a:rPr lang="fr-FR"/>
              <a:t>Le contrat de vente</a:t>
            </a:r>
          </a:p>
        </p:txBody>
      </p:sp>
      <p:sp>
        <p:nvSpPr>
          <p:cNvPr id="9" name="Espace réservé du numéro de diapositive 8"/>
          <p:cNvSpPr>
            <a:spLocks noGrp="1"/>
          </p:cNvSpPr>
          <p:nvPr>
            <p:ph type="sldNum" sz="quarter" idx="12"/>
          </p:nvPr>
        </p:nvSpPr>
        <p:spPr>
          <a:xfrm>
            <a:off x="6553200" y="6245225"/>
            <a:ext cx="2133600" cy="476250"/>
          </a:xfrm>
        </p:spPr>
        <p:txBody>
          <a:bodyPr/>
          <a:lstStyle>
            <a:lvl1pPr>
              <a:defRPr/>
            </a:lvl1pPr>
          </a:lstStyle>
          <a:p>
            <a:fld id="{4A3556E2-726C-457E-B381-D5E70D89DBC2}" type="slidenum">
              <a:rPr lang="fr-F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a:t>Mars 2004</a:t>
            </a:r>
          </a:p>
        </p:txBody>
      </p:sp>
      <p:sp>
        <p:nvSpPr>
          <p:cNvPr id="5" name="Espace réservé du pied de page 4"/>
          <p:cNvSpPr>
            <a:spLocks noGrp="1"/>
          </p:cNvSpPr>
          <p:nvPr>
            <p:ph type="ftr" sz="quarter" idx="11"/>
          </p:nvPr>
        </p:nvSpPr>
        <p:spPr/>
        <p:txBody>
          <a:bodyPr/>
          <a:lstStyle>
            <a:lvl1pPr>
              <a:defRPr/>
            </a:lvl1pPr>
          </a:lstStyle>
          <a:p>
            <a:r>
              <a:rPr lang="fr-FR"/>
              <a:t>Le contrat de vente</a:t>
            </a:r>
          </a:p>
        </p:txBody>
      </p:sp>
      <p:sp>
        <p:nvSpPr>
          <p:cNvPr id="6" name="Espace réservé du numéro de diapositive 5"/>
          <p:cNvSpPr>
            <a:spLocks noGrp="1"/>
          </p:cNvSpPr>
          <p:nvPr>
            <p:ph type="sldNum" sz="quarter" idx="12"/>
          </p:nvPr>
        </p:nvSpPr>
        <p:spPr/>
        <p:txBody>
          <a:bodyPr/>
          <a:lstStyle>
            <a:lvl1pPr>
              <a:defRPr/>
            </a:lvl1pPr>
          </a:lstStyle>
          <a:p>
            <a:fld id="{46561099-DEDA-470B-9472-BE73C2351D6C}" type="slidenum">
              <a:rPr lang="fr-F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r>
              <a:rPr lang="fr-FR"/>
              <a:t>Mars 2004</a:t>
            </a:r>
          </a:p>
        </p:txBody>
      </p:sp>
      <p:sp>
        <p:nvSpPr>
          <p:cNvPr id="5" name="Espace réservé du pied de page 4"/>
          <p:cNvSpPr>
            <a:spLocks noGrp="1"/>
          </p:cNvSpPr>
          <p:nvPr>
            <p:ph type="ftr" sz="quarter" idx="11"/>
          </p:nvPr>
        </p:nvSpPr>
        <p:spPr/>
        <p:txBody>
          <a:bodyPr/>
          <a:lstStyle>
            <a:lvl1pPr>
              <a:defRPr/>
            </a:lvl1pPr>
          </a:lstStyle>
          <a:p>
            <a:r>
              <a:rPr lang="fr-FR"/>
              <a:t>Le contrat de vente</a:t>
            </a:r>
          </a:p>
        </p:txBody>
      </p:sp>
      <p:sp>
        <p:nvSpPr>
          <p:cNvPr id="6" name="Espace réservé du numéro de diapositive 5"/>
          <p:cNvSpPr>
            <a:spLocks noGrp="1"/>
          </p:cNvSpPr>
          <p:nvPr>
            <p:ph type="sldNum" sz="quarter" idx="12"/>
          </p:nvPr>
        </p:nvSpPr>
        <p:spPr/>
        <p:txBody>
          <a:bodyPr/>
          <a:lstStyle>
            <a:lvl1pPr>
              <a:defRPr/>
            </a:lvl1pPr>
          </a:lstStyle>
          <a:p>
            <a:fld id="{467DA381-ACE0-4EFF-9934-32BF076BF357}" type="slidenum">
              <a:rPr lang="fr-F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r>
              <a:rPr lang="fr-FR"/>
              <a:t>Mars 2004</a:t>
            </a:r>
          </a:p>
        </p:txBody>
      </p:sp>
      <p:sp>
        <p:nvSpPr>
          <p:cNvPr id="6" name="Espace réservé du pied de page 5"/>
          <p:cNvSpPr>
            <a:spLocks noGrp="1"/>
          </p:cNvSpPr>
          <p:nvPr>
            <p:ph type="ftr" sz="quarter" idx="11"/>
          </p:nvPr>
        </p:nvSpPr>
        <p:spPr/>
        <p:txBody>
          <a:bodyPr/>
          <a:lstStyle>
            <a:lvl1pPr>
              <a:defRPr/>
            </a:lvl1pPr>
          </a:lstStyle>
          <a:p>
            <a:r>
              <a:rPr lang="fr-FR"/>
              <a:t>Le contrat de vente</a:t>
            </a:r>
          </a:p>
        </p:txBody>
      </p:sp>
      <p:sp>
        <p:nvSpPr>
          <p:cNvPr id="7" name="Espace réservé du numéro de diapositive 6"/>
          <p:cNvSpPr>
            <a:spLocks noGrp="1"/>
          </p:cNvSpPr>
          <p:nvPr>
            <p:ph type="sldNum" sz="quarter" idx="12"/>
          </p:nvPr>
        </p:nvSpPr>
        <p:spPr/>
        <p:txBody>
          <a:bodyPr/>
          <a:lstStyle>
            <a:lvl1pPr>
              <a:defRPr/>
            </a:lvl1pPr>
          </a:lstStyle>
          <a:p>
            <a:fld id="{2519DC54-8104-41B9-9B77-BF76202B2DCD}" type="slidenum">
              <a:rPr lang="fr-F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r>
              <a:rPr lang="fr-FR"/>
              <a:t>Mars 2004</a:t>
            </a:r>
          </a:p>
        </p:txBody>
      </p:sp>
      <p:sp>
        <p:nvSpPr>
          <p:cNvPr id="8" name="Espace réservé du pied de page 7"/>
          <p:cNvSpPr>
            <a:spLocks noGrp="1"/>
          </p:cNvSpPr>
          <p:nvPr>
            <p:ph type="ftr" sz="quarter" idx="11"/>
          </p:nvPr>
        </p:nvSpPr>
        <p:spPr/>
        <p:txBody>
          <a:bodyPr/>
          <a:lstStyle>
            <a:lvl1pPr>
              <a:defRPr/>
            </a:lvl1pPr>
          </a:lstStyle>
          <a:p>
            <a:r>
              <a:rPr lang="fr-FR"/>
              <a:t>Le contrat de vente</a:t>
            </a:r>
          </a:p>
        </p:txBody>
      </p:sp>
      <p:sp>
        <p:nvSpPr>
          <p:cNvPr id="9" name="Espace réservé du numéro de diapositive 8"/>
          <p:cNvSpPr>
            <a:spLocks noGrp="1"/>
          </p:cNvSpPr>
          <p:nvPr>
            <p:ph type="sldNum" sz="quarter" idx="12"/>
          </p:nvPr>
        </p:nvSpPr>
        <p:spPr/>
        <p:txBody>
          <a:bodyPr/>
          <a:lstStyle>
            <a:lvl1pPr>
              <a:defRPr/>
            </a:lvl1pPr>
          </a:lstStyle>
          <a:p>
            <a:fld id="{B58BFC9C-FECC-4973-9948-4FB15DF2FA55}" type="slidenum">
              <a:rPr lang="fr-F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r>
              <a:rPr lang="fr-FR"/>
              <a:t>Mars 2004</a:t>
            </a:r>
          </a:p>
        </p:txBody>
      </p:sp>
      <p:sp>
        <p:nvSpPr>
          <p:cNvPr id="4" name="Espace réservé du pied de page 3"/>
          <p:cNvSpPr>
            <a:spLocks noGrp="1"/>
          </p:cNvSpPr>
          <p:nvPr>
            <p:ph type="ftr" sz="quarter" idx="11"/>
          </p:nvPr>
        </p:nvSpPr>
        <p:spPr/>
        <p:txBody>
          <a:bodyPr/>
          <a:lstStyle>
            <a:lvl1pPr>
              <a:defRPr/>
            </a:lvl1pPr>
          </a:lstStyle>
          <a:p>
            <a:r>
              <a:rPr lang="fr-FR"/>
              <a:t>Le contrat de vente</a:t>
            </a:r>
          </a:p>
        </p:txBody>
      </p:sp>
      <p:sp>
        <p:nvSpPr>
          <p:cNvPr id="5" name="Espace réservé du numéro de diapositive 4"/>
          <p:cNvSpPr>
            <a:spLocks noGrp="1"/>
          </p:cNvSpPr>
          <p:nvPr>
            <p:ph type="sldNum" sz="quarter" idx="12"/>
          </p:nvPr>
        </p:nvSpPr>
        <p:spPr/>
        <p:txBody>
          <a:bodyPr/>
          <a:lstStyle>
            <a:lvl1pPr>
              <a:defRPr/>
            </a:lvl1pPr>
          </a:lstStyle>
          <a:p>
            <a:fld id="{21EAABE0-52C4-41A5-B453-B374B0067584}" type="slidenum">
              <a:rPr lang="fr-F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r>
              <a:rPr lang="fr-FR"/>
              <a:t>Mars 2004</a:t>
            </a:r>
          </a:p>
        </p:txBody>
      </p:sp>
      <p:sp>
        <p:nvSpPr>
          <p:cNvPr id="3" name="Espace réservé du pied de page 2"/>
          <p:cNvSpPr>
            <a:spLocks noGrp="1"/>
          </p:cNvSpPr>
          <p:nvPr>
            <p:ph type="ftr" sz="quarter" idx="11"/>
          </p:nvPr>
        </p:nvSpPr>
        <p:spPr/>
        <p:txBody>
          <a:bodyPr/>
          <a:lstStyle>
            <a:lvl1pPr>
              <a:defRPr/>
            </a:lvl1pPr>
          </a:lstStyle>
          <a:p>
            <a:r>
              <a:rPr lang="fr-FR"/>
              <a:t>Le contrat de vente</a:t>
            </a:r>
          </a:p>
        </p:txBody>
      </p:sp>
      <p:sp>
        <p:nvSpPr>
          <p:cNvPr id="4" name="Espace réservé du numéro de diapositive 3"/>
          <p:cNvSpPr>
            <a:spLocks noGrp="1"/>
          </p:cNvSpPr>
          <p:nvPr>
            <p:ph type="sldNum" sz="quarter" idx="12"/>
          </p:nvPr>
        </p:nvSpPr>
        <p:spPr/>
        <p:txBody>
          <a:bodyPr/>
          <a:lstStyle>
            <a:lvl1pPr>
              <a:defRPr/>
            </a:lvl1pPr>
          </a:lstStyle>
          <a:p>
            <a:fld id="{3CD20DEF-3616-4E2F-9886-11B0A720DB05}" type="slidenum">
              <a:rPr lang="fr-F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a:t>Mars 2004</a:t>
            </a:r>
          </a:p>
        </p:txBody>
      </p:sp>
      <p:sp>
        <p:nvSpPr>
          <p:cNvPr id="6" name="Espace réservé du pied de page 5"/>
          <p:cNvSpPr>
            <a:spLocks noGrp="1"/>
          </p:cNvSpPr>
          <p:nvPr>
            <p:ph type="ftr" sz="quarter" idx="11"/>
          </p:nvPr>
        </p:nvSpPr>
        <p:spPr/>
        <p:txBody>
          <a:bodyPr/>
          <a:lstStyle>
            <a:lvl1pPr>
              <a:defRPr/>
            </a:lvl1pPr>
          </a:lstStyle>
          <a:p>
            <a:r>
              <a:rPr lang="fr-FR"/>
              <a:t>Le contrat de vente</a:t>
            </a:r>
          </a:p>
        </p:txBody>
      </p:sp>
      <p:sp>
        <p:nvSpPr>
          <p:cNvPr id="7" name="Espace réservé du numéro de diapositive 6"/>
          <p:cNvSpPr>
            <a:spLocks noGrp="1"/>
          </p:cNvSpPr>
          <p:nvPr>
            <p:ph type="sldNum" sz="quarter" idx="12"/>
          </p:nvPr>
        </p:nvSpPr>
        <p:spPr/>
        <p:txBody>
          <a:bodyPr/>
          <a:lstStyle>
            <a:lvl1pPr>
              <a:defRPr/>
            </a:lvl1pPr>
          </a:lstStyle>
          <a:p>
            <a:fld id="{B44C1A3B-BB25-49B2-A265-C0A6C8621C1D}" type="slidenum">
              <a:rPr lang="fr-F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a:t>Mars 2004</a:t>
            </a:r>
          </a:p>
        </p:txBody>
      </p:sp>
      <p:sp>
        <p:nvSpPr>
          <p:cNvPr id="6" name="Espace réservé du pied de page 5"/>
          <p:cNvSpPr>
            <a:spLocks noGrp="1"/>
          </p:cNvSpPr>
          <p:nvPr>
            <p:ph type="ftr" sz="quarter" idx="11"/>
          </p:nvPr>
        </p:nvSpPr>
        <p:spPr/>
        <p:txBody>
          <a:bodyPr/>
          <a:lstStyle>
            <a:lvl1pPr>
              <a:defRPr/>
            </a:lvl1pPr>
          </a:lstStyle>
          <a:p>
            <a:r>
              <a:rPr lang="fr-FR"/>
              <a:t>Le contrat de vente</a:t>
            </a:r>
          </a:p>
        </p:txBody>
      </p:sp>
      <p:sp>
        <p:nvSpPr>
          <p:cNvPr id="7" name="Espace réservé du numéro de diapositive 6"/>
          <p:cNvSpPr>
            <a:spLocks noGrp="1"/>
          </p:cNvSpPr>
          <p:nvPr>
            <p:ph type="sldNum" sz="quarter" idx="12"/>
          </p:nvPr>
        </p:nvSpPr>
        <p:spPr/>
        <p:txBody>
          <a:bodyPr/>
          <a:lstStyle>
            <a:lvl1pPr>
              <a:defRPr/>
            </a:lvl1pPr>
          </a:lstStyle>
          <a:p>
            <a:fld id="{D7FB1FE2-913C-424B-AA25-33F5E4CA51EF}" type="slidenum">
              <a:rPr lang="fr-F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392DD3"/>
                </a:solidFill>
              </a:defRPr>
            </a:lvl1pPr>
          </a:lstStyle>
          <a:p>
            <a:r>
              <a:rPr lang="fr-FR"/>
              <a:t>Mars 2004</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392DD3"/>
                </a:solidFill>
              </a:defRPr>
            </a:lvl1pPr>
          </a:lstStyle>
          <a:p>
            <a:r>
              <a:rPr lang="fr-FR"/>
              <a:t>Le contrat de vente</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392DD3"/>
                </a:solidFill>
              </a:defRPr>
            </a:lvl1pPr>
          </a:lstStyle>
          <a:p>
            <a:fld id="{E784CFE7-982F-4291-B77D-5F05EC8C9F9A}"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p:txStyles>
    <p:titleStyle>
      <a:lvl1pPr algn="ctr" rtl="0" eaLnBrk="1" fontAlgn="base" hangingPunct="1">
        <a:spcBef>
          <a:spcPct val="0"/>
        </a:spcBef>
        <a:spcAft>
          <a:spcPct val="0"/>
        </a:spcAft>
        <a:defRPr sz="2800" b="1">
          <a:solidFill>
            <a:srgbClr val="392DD3"/>
          </a:solidFill>
          <a:latin typeface="+mj-lt"/>
          <a:ea typeface="+mj-ea"/>
          <a:cs typeface="+mj-cs"/>
        </a:defRPr>
      </a:lvl1pPr>
      <a:lvl2pPr algn="ctr" rtl="0" eaLnBrk="1" fontAlgn="base" hangingPunct="1">
        <a:spcBef>
          <a:spcPct val="0"/>
        </a:spcBef>
        <a:spcAft>
          <a:spcPct val="0"/>
        </a:spcAft>
        <a:defRPr sz="2800" b="1">
          <a:solidFill>
            <a:srgbClr val="392DD3"/>
          </a:solidFill>
          <a:latin typeface="American Classic" pitchFamily="2" charset="0"/>
        </a:defRPr>
      </a:lvl2pPr>
      <a:lvl3pPr algn="ctr" rtl="0" eaLnBrk="1" fontAlgn="base" hangingPunct="1">
        <a:spcBef>
          <a:spcPct val="0"/>
        </a:spcBef>
        <a:spcAft>
          <a:spcPct val="0"/>
        </a:spcAft>
        <a:defRPr sz="2800" b="1">
          <a:solidFill>
            <a:srgbClr val="392DD3"/>
          </a:solidFill>
          <a:latin typeface="American Classic" pitchFamily="2" charset="0"/>
        </a:defRPr>
      </a:lvl3pPr>
      <a:lvl4pPr algn="ctr" rtl="0" eaLnBrk="1" fontAlgn="base" hangingPunct="1">
        <a:spcBef>
          <a:spcPct val="0"/>
        </a:spcBef>
        <a:spcAft>
          <a:spcPct val="0"/>
        </a:spcAft>
        <a:defRPr sz="2800" b="1">
          <a:solidFill>
            <a:srgbClr val="392DD3"/>
          </a:solidFill>
          <a:latin typeface="American Classic" pitchFamily="2" charset="0"/>
        </a:defRPr>
      </a:lvl4pPr>
      <a:lvl5pPr algn="ctr" rtl="0" eaLnBrk="1" fontAlgn="base" hangingPunct="1">
        <a:spcBef>
          <a:spcPct val="0"/>
        </a:spcBef>
        <a:spcAft>
          <a:spcPct val="0"/>
        </a:spcAft>
        <a:defRPr sz="2800" b="1">
          <a:solidFill>
            <a:srgbClr val="392DD3"/>
          </a:solidFill>
          <a:latin typeface="American Classic" pitchFamily="2" charset="0"/>
        </a:defRPr>
      </a:lvl5pPr>
      <a:lvl6pPr marL="457200" algn="ctr" rtl="0" eaLnBrk="1" fontAlgn="base" hangingPunct="1">
        <a:spcBef>
          <a:spcPct val="0"/>
        </a:spcBef>
        <a:spcAft>
          <a:spcPct val="0"/>
        </a:spcAft>
        <a:defRPr sz="2800" b="1">
          <a:solidFill>
            <a:srgbClr val="392DD3"/>
          </a:solidFill>
          <a:latin typeface="American Classic" pitchFamily="2" charset="0"/>
        </a:defRPr>
      </a:lvl6pPr>
      <a:lvl7pPr marL="914400" algn="ctr" rtl="0" eaLnBrk="1" fontAlgn="base" hangingPunct="1">
        <a:spcBef>
          <a:spcPct val="0"/>
        </a:spcBef>
        <a:spcAft>
          <a:spcPct val="0"/>
        </a:spcAft>
        <a:defRPr sz="2800" b="1">
          <a:solidFill>
            <a:srgbClr val="392DD3"/>
          </a:solidFill>
          <a:latin typeface="American Classic" pitchFamily="2" charset="0"/>
        </a:defRPr>
      </a:lvl7pPr>
      <a:lvl8pPr marL="1371600" algn="ctr" rtl="0" eaLnBrk="1" fontAlgn="base" hangingPunct="1">
        <a:spcBef>
          <a:spcPct val="0"/>
        </a:spcBef>
        <a:spcAft>
          <a:spcPct val="0"/>
        </a:spcAft>
        <a:defRPr sz="2800" b="1">
          <a:solidFill>
            <a:srgbClr val="392DD3"/>
          </a:solidFill>
          <a:latin typeface="American Classic" pitchFamily="2" charset="0"/>
        </a:defRPr>
      </a:lvl8pPr>
      <a:lvl9pPr marL="1828800" algn="ctr" rtl="0" eaLnBrk="1" fontAlgn="base" hangingPunct="1">
        <a:spcBef>
          <a:spcPct val="0"/>
        </a:spcBef>
        <a:spcAft>
          <a:spcPct val="0"/>
        </a:spcAft>
        <a:defRPr sz="2800" b="1">
          <a:solidFill>
            <a:srgbClr val="392DD3"/>
          </a:solidFill>
          <a:latin typeface="American Classic" pitchFamily="2"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gif"/><Relationship Id="rId1" Type="http://schemas.openxmlformats.org/officeDocument/2006/relationships/slideLayout" Target="../slideLayouts/slideLayout12.xml"/><Relationship Id="rId6" Type="http://schemas.openxmlformats.org/officeDocument/2006/relationships/image" Target="../media/image3.gif"/><Relationship Id="rId5" Type="http://schemas.openxmlformats.org/officeDocument/2006/relationships/slide" Target="slide18.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4.gif"/><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image" Target="../media/image7.gif"/><Relationship Id="rId5" Type="http://schemas.openxmlformats.org/officeDocument/2006/relationships/slide" Target="slide9.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10.xml"/><Relationship Id="rId1" Type="http://schemas.openxmlformats.org/officeDocument/2006/relationships/slideLayout" Target="../slideLayouts/slideLayout13.xml"/><Relationship Id="rId4" Type="http://schemas.openxmlformats.org/officeDocument/2006/relationships/image" Target="../media/image6.gif"/></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2.xml"/><Relationship Id="rId1" Type="http://schemas.openxmlformats.org/officeDocument/2006/relationships/slideLayout" Target="../slideLayouts/slideLayout14.xml"/><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10.xml"/><Relationship Id="rId1" Type="http://schemas.openxmlformats.org/officeDocument/2006/relationships/slideLayout" Target="../slideLayouts/slideLayout13.xml"/><Relationship Id="rId5" Type="http://schemas.openxmlformats.org/officeDocument/2006/relationships/image" Target="../media/image16.gif"/><Relationship Id="rId4" Type="http://schemas.openxmlformats.org/officeDocument/2006/relationships/image" Target="../media/image15.gif"/></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17.gif"/><Relationship Id="rId2" Type="http://schemas.openxmlformats.org/officeDocument/2006/relationships/slide" Target="slide15.xml"/><Relationship Id="rId1" Type="http://schemas.openxmlformats.org/officeDocument/2006/relationships/slideLayout" Target="../slideLayouts/slideLayout13.xml"/><Relationship Id="rId6" Type="http://schemas.openxmlformats.org/officeDocument/2006/relationships/image" Target="../media/image7.gif"/><Relationship Id="rId5" Type="http://schemas.openxmlformats.org/officeDocument/2006/relationships/slide" Target="slide3.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14.xml"/><Relationship Id="rId1" Type="http://schemas.openxmlformats.org/officeDocument/2006/relationships/slideLayout" Target="../slideLayouts/slideLayout13.xml"/><Relationship Id="rId4" Type="http://schemas.openxmlformats.org/officeDocument/2006/relationships/image" Target="../media/image18.wmf"/></Relationships>
</file>

<file path=ppt/slides/_rels/slide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14.xml"/><Relationship Id="rId1" Type="http://schemas.openxmlformats.org/officeDocument/2006/relationships/slideLayout" Target="../slideLayouts/slideLayout13.xml"/><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15.xml"/><Relationship Id="rId1" Type="http://schemas.openxmlformats.org/officeDocument/2006/relationships/slideLayout" Target="../slideLayouts/slideLayout13.xml"/><Relationship Id="rId5" Type="http://schemas.openxmlformats.org/officeDocument/2006/relationships/image" Target="../media/image20.gif"/><Relationship Id="rId4" Type="http://schemas.openxmlformats.org/officeDocument/2006/relationships/slide" Target="slide1.xml"/></Relationships>
</file>

<file path=ppt/slides/_rels/slide18.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slide" Target="slide19.xml"/><Relationship Id="rId7" Type="http://schemas.openxmlformats.org/officeDocument/2006/relationships/slide" Target="slide1.xml"/><Relationship Id="rId2" Type="http://schemas.openxmlformats.org/officeDocument/2006/relationships/image" Target="../media/image21.gif"/><Relationship Id="rId1" Type="http://schemas.openxmlformats.org/officeDocument/2006/relationships/slideLayout" Target="../slideLayouts/slideLayout15.xml"/><Relationship Id="rId6" Type="http://schemas.openxmlformats.org/officeDocument/2006/relationships/slide" Target="slide20.xml"/><Relationship Id="rId5" Type="http://schemas.openxmlformats.org/officeDocument/2006/relationships/slide" Target="slide21.xml"/><Relationship Id="rId4" Type="http://schemas.openxmlformats.org/officeDocument/2006/relationships/image" Target="../media/image4.gif"/></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7.gif"/><Relationship Id="rId2" Type="http://schemas.openxmlformats.org/officeDocument/2006/relationships/slide" Target="slide22.xml"/><Relationship Id="rId1" Type="http://schemas.openxmlformats.org/officeDocument/2006/relationships/slideLayout" Target="../slideLayouts/slideLayout12.xml"/><Relationship Id="rId6" Type="http://schemas.openxmlformats.org/officeDocument/2006/relationships/slide" Target="slide18.xml"/><Relationship Id="rId5" Type="http://schemas.openxmlformats.org/officeDocument/2006/relationships/image" Target="../media/image22.gif"/><Relationship Id="rId4" Type="http://schemas.openxmlformats.org/officeDocument/2006/relationships/slide" Target="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7.gif"/><Relationship Id="rId2" Type="http://schemas.openxmlformats.org/officeDocument/2006/relationships/slide" Target="slide3.xml"/><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image" Target="../media/image6.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8" Type="http://schemas.openxmlformats.org/officeDocument/2006/relationships/image" Target="../media/image29.gif"/><Relationship Id="rId3" Type="http://schemas.openxmlformats.org/officeDocument/2006/relationships/image" Target="../media/image24.gif"/><Relationship Id="rId7" Type="http://schemas.openxmlformats.org/officeDocument/2006/relationships/image" Target="../media/image28.gif"/><Relationship Id="rId2" Type="http://schemas.openxmlformats.org/officeDocument/2006/relationships/image" Target="../media/image23.gif"/><Relationship Id="rId1" Type="http://schemas.openxmlformats.org/officeDocument/2006/relationships/slideLayout" Target="../slideLayouts/slideLayout7.xml"/><Relationship Id="rId6" Type="http://schemas.openxmlformats.org/officeDocument/2006/relationships/image" Target="../media/image27.gif"/><Relationship Id="rId11" Type="http://schemas.openxmlformats.org/officeDocument/2006/relationships/image" Target="../media/image7.gif"/><Relationship Id="rId5" Type="http://schemas.openxmlformats.org/officeDocument/2006/relationships/image" Target="../media/image26.gif"/><Relationship Id="rId10" Type="http://schemas.openxmlformats.org/officeDocument/2006/relationships/slide" Target="slide18.xml"/><Relationship Id="rId4" Type="http://schemas.openxmlformats.org/officeDocument/2006/relationships/image" Target="../media/image25.gif"/><Relationship Id="rId9" Type="http://schemas.openxmlformats.org/officeDocument/2006/relationships/image" Target="../media/image30.gif"/></Relationships>
</file>

<file path=ppt/slides/_rels/slide21.xml.rels><?xml version="1.0" encoding="UTF-8" standalone="yes"?>
<Relationships xmlns="http://schemas.openxmlformats.org/package/2006/relationships"><Relationship Id="rId8" Type="http://schemas.openxmlformats.org/officeDocument/2006/relationships/image" Target="../media/image23.gif"/><Relationship Id="rId13" Type="http://schemas.openxmlformats.org/officeDocument/2006/relationships/image" Target="../media/image27.gif"/><Relationship Id="rId3" Type="http://schemas.openxmlformats.org/officeDocument/2006/relationships/image" Target="../media/image31.gif"/><Relationship Id="rId7" Type="http://schemas.openxmlformats.org/officeDocument/2006/relationships/image" Target="../media/image34.gif"/><Relationship Id="rId12" Type="http://schemas.openxmlformats.org/officeDocument/2006/relationships/image" Target="../media/image37.gif"/><Relationship Id="rId17" Type="http://schemas.openxmlformats.org/officeDocument/2006/relationships/image" Target="../media/image7.gif"/><Relationship Id="rId2" Type="http://schemas.openxmlformats.org/officeDocument/2006/relationships/image" Target="../media/image24.gif"/><Relationship Id="rId16"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33.gif"/><Relationship Id="rId11" Type="http://schemas.openxmlformats.org/officeDocument/2006/relationships/image" Target="../media/image36.gif"/><Relationship Id="rId5" Type="http://schemas.openxmlformats.org/officeDocument/2006/relationships/image" Target="../media/image32.gif"/><Relationship Id="rId15" Type="http://schemas.openxmlformats.org/officeDocument/2006/relationships/image" Target="../media/image39.gif"/><Relationship Id="rId10" Type="http://schemas.openxmlformats.org/officeDocument/2006/relationships/image" Target="../media/image26.gif"/><Relationship Id="rId4" Type="http://schemas.openxmlformats.org/officeDocument/2006/relationships/image" Target="../media/image25.gif"/><Relationship Id="rId9" Type="http://schemas.openxmlformats.org/officeDocument/2006/relationships/image" Target="../media/image35.gif"/><Relationship Id="rId14" Type="http://schemas.openxmlformats.org/officeDocument/2006/relationships/image" Target="../media/image38.gif"/></Relationships>
</file>

<file path=ppt/slides/_rels/slide22.xml.rels><?xml version="1.0" encoding="UTF-8" standalone="yes"?>
<Relationships xmlns="http://schemas.openxmlformats.org/package/2006/relationships"><Relationship Id="rId8" Type="http://schemas.openxmlformats.org/officeDocument/2006/relationships/image" Target="../media/image29.gif"/><Relationship Id="rId3" Type="http://schemas.openxmlformats.org/officeDocument/2006/relationships/image" Target="../media/image24.gif"/><Relationship Id="rId7" Type="http://schemas.openxmlformats.org/officeDocument/2006/relationships/image" Target="../media/image28.gif"/><Relationship Id="rId2" Type="http://schemas.openxmlformats.org/officeDocument/2006/relationships/image" Target="../media/image23.gif"/><Relationship Id="rId1" Type="http://schemas.openxmlformats.org/officeDocument/2006/relationships/slideLayout" Target="../slideLayouts/slideLayout7.xml"/><Relationship Id="rId6" Type="http://schemas.openxmlformats.org/officeDocument/2006/relationships/image" Target="../media/image27.gif"/><Relationship Id="rId11" Type="http://schemas.openxmlformats.org/officeDocument/2006/relationships/image" Target="../media/image7.gif"/><Relationship Id="rId5" Type="http://schemas.openxmlformats.org/officeDocument/2006/relationships/image" Target="../media/image26.gif"/><Relationship Id="rId10" Type="http://schemas.openxmlformats.org/officeDocument/2006/relationships/slide" Target="slide19.xml"/><Relationship Id="rId4" Type="http://schemas.openxmlformats.org/officeDocument/2006/relationships/image" Target="../media/image25.gif"/><Relationship Id="rId9" Type="http://schemas.openxmlformats.org/officeDocument/2006/relationships/image" Target="../media/image30.gif"/></Relationships>
</file>

<file path=ppt/slides/_rels/slide23.xml.rels><?xml version="1.0" encoding="UTF-8" standalone="yes"?>
<Relationships xmlns="http://schemas.openxmlformats.org/package/2006/relationships"><Relationship Id="rId8" Type="http://schemas.openxmlformats.org/officeDocument/2006/relationships/image" Target="../media/image23.gif"/><Relationship Id="rId13" Type="http://schemas.openxmlformats.org/officeDocument/2006/relationships/image" Target="../media/image27.gif"/><Relationship Id="rId3" Type="http://schemas.openxmlformats.org/officeDocument/2006/relationships/image" Target="../media/image31.gif"/><Relationship Id="rId7" Type="http://schemas.openxmlformats.org/officeDocument/2006/relationships/image" Target="../media/image34.gif"/><Relationship Id="rId12" Type="http://schemas.openxmlformats.org/officeDocument/2006/relationships/image" Target="../media/image37.gif"/><Relationship Id="rId17" Type="http://schemas.openxmlformats.org/officeDocument/2006/relationships/image" Target="../media/image7.gif"/><Relationship Id="rId2" Type="http://schemas.openxmlformats.org/officeDocument/2006/relationships/image" Target="../media/image24.gif"/><Relationship Id="rId16"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image" Target="../media/image33.gif"/><Relationship Id="rId11" Type="http://schemas.openxmlformats.org/officeDocument/2006/relationships/image" Target="../media/image36.gif"/><Relationship Id="rId5" Type="http://schemas.openxmlformats.org/officeDocument/2006/relationships/image" Target="../media/image32.gif"/><Relationship Id="rId15" Type="http://schemas.openxmlformats.org/officeDocument/2006/relationships/image" Target="../media/image39.gif"/><Relationship Id="rId10" Type="http://schemas.openxmlformats.org/officeDocument/2006/relationships/image" Target="../media/image26.gif"/><Relationship Id="rId4" Type="http://schemas.openxmlformats.org/officeDocument/2006/relationships/image" Target="../media/image25.gif"/><Relationship Id="rId9" Type="http://schemas.openxmlformats.org/officeDocument/2006/relationships/image" Target="../media/image35.gif"/><Relationship Id="rId14" Type="http://schemas.openxmlformats.org/officeDocument/2006/relationships/image" Target="../media/image38.gif"/></Relationships>
</file>

<file path=ppt/slides/_rels/slide3.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slide" Target="slide7.xml"/><Relationship Id="rId7" Type="http://schemas.openxmlformats.org/officeDocument/2006/relationships/slide" Target="slide2.xml"/><Relationship Id="rId2" Type="http://schemas.openxmlformats.org/officeDocument/2006/relationships/slide" Target="slide4.xml"/><Relationship Id="rId1" Type="http://schemas.openxmlformats.org/officeDocument/2006/relationships/slideLayout" Target="../slideLayouts/slideLayout13.xml"/><Relationship Id="rId6" Type="http://schemas.openxmlformats.org/officeDocument/2006/relationships/image" Target="../media/image8.gif"/><Relationship Id="rId5" Type="http://schemas.openxmlformats.org/officeDocument/2006/relationships/slide" Target="slide14.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image" Target="../media/image10.gif"/><Relationship Id="rId2" Type="http://schemas.openxmlformats.org/officeDocument/2006/relationships/slide" Target="slide5.xml"/><Relationship Id="rId1" Type="http://schemas.openxmlformats.org/officeDocument/2006/relationships/slideLayout" Target="../slideLayouts/slideLayout13.xml"/><Relationship Id="rId6" Type="http://schemas.openxmlformats.org/officeDocument/2006/relationships/image" Target="../media/image7.gif"/><Relationship Id="rId5" Type="http://schemas.openxmlformats.org/officeDocument/2006/relationships/slide" Target="slide3.xml"/><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xml"/><Relationship Id="rId1" Type="http://schemas.openxmlformats.org/officeDocument/2006/relationships/slideLayout" Target="../slideLayouts/slideLayout13.xml"/><Relationship Id="rId5" Type="http://schemas.openxmlformats.org/officeDocument/2006/relationships/image" Target="../media/image11.gif"/><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3.xml"/><Relationship Id="rId1" Type="http://schemas.openxmlformats.org/officeDocument/2006/relationships/slideLayout" Target="../slideLayouts/slideLayout13.xml"/><Relationship Id="rId6" Type="http://schemas.openxmlformats.org/officeDocument/2006/relationships/image" Target="../media/image12.gif"/><Relationship Id="rId5" Type="http://schemas.openxmlformats.org/officeDocument/2006/relationships/image" Target="../media/image4.gif"/><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slide" Target="slide8.xml"/><Relationship Id="rId1" Type="http://schemas.openxmlformats.org/officeDocument/2006/relationships/slideLayout" Target="../slideLayouts/slideLayout13.xml"/><Relationship Id="rId6" Type="http://schemas.openxmlformats.org/officeDocument/2006/relationships/image" Target="../media/image13.gif"/><Relationship Id="rId5" Type="http://schemas.openxmlformats.org/officeDocument/2006/relationships/image" Target="../media/image4.gif"/><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e la date 5"/>
          <p:cNvSpPr>
            <a:spLocks noGrp="1"/>
          </p:cNvSpPr>
          <p:nvPr>
            <p:ph type="dt" sz="half" idx="10"/>
          </p:nvPr>
        </p:nvSpPr>
        <p:spPr/>
        <p:txBody>
          <a:bodyPr/>
          <a:lstStyle/>
          <a:p>
            <a:r>
              <a:rPr lang="fr-FR"/>
              <a:t>Mars 2004</a:t>
            </a:r>
          </a:p>
        </p:txBody>
      </p:sp>
      <p:sp>
        <p:nvSpPr>
          <p:cNvPr id="9" name="Espace réservé du pied de page 6"/>
          <p:cNvSpPr>
            <a:spLocks noGrp="1"/>
          </p:cNvSpPr>
          <p:nvPr>
            <p:ph type="ftr" sz="quarter" idx="11"/>
          </p:nvPr>
        </p:nvSpPr>
        <p:spPr/>
        <p:txBody>
          <a:bodyPr/>
          <a:lstStyle/>
          <a:p>
            <a:r>
              <a:rPr lang="fr-FR"/>
              <a:t>Le contrat de vente</a:t>
            </a:r>
          </a:p>
        </p:txBody>
      </p:sp>
      <p:sp>
        <p:nvSpPr>
          <p:cNvPr id="10" name="Espace réservé du numéro de diapositive 7"/>
          <p:cNvSpPr>
            <a:spLocks noGrp="1"/>
          </p:cNvSpPr>
          <p:nvPr>
            <p:ph type="sldNum" sz="quarter" idx="12"/>
          </p:nvPr>
        </p:nvSpPr>
        <p:spPr/>
        <p:txBody>
          <a:bodyPr/>
          <a:lstStyle/>
          <a:p>
            <a:fld id="{378BC14F-B865-46F2-8D9E-331E5887658A}" type="slidenum">
              <a:rPr lang="fr-FR"/>
              <a:pPr/>
              <a:t>1</a:t>
            </a:fld>
            <a:endParaRPr lang="fr-FR"/>
          </a:p>
        </p:txBody>
      </p:sp>
      <p:sp>
        <p:nvSpPr>
          <p:cNvPr id="52226" name="Rectangle 2"/>
          <p:cNvSpPr>
            <a:spLocks noGrp="1" noChangeArrowheads="1"/>
          </p:cNvSpPr>
          <p:nvPr>
            <p:ph type="title"/>
          </p:nvPr>
        </p:nvSpPr>
        <p:spPr/>
        <p:txBody>
          <a:bodyPr/>
          <a:lstStyle/>
          <a:p>
            <a:r>
              <a:rPr lang="fr-FR"/>
              <a:t>LE CONTRAT DE VENTE</a:t>
            </a:r>
          </a:p>
        </p:txBody>
      </p:sp>
      <p:pic>
        <p:nvPicPr>
          <p:cNvPr id="52228" name="Picture 4" descr="123gifs009"/>
          <p:cNvPicPr>
            <a:picLocks noChangeAspect="1" noChangeArrowheads="1" noCrop="1"/>
          </p:cNvPicPr>
          <p:nvPr>
            <p:ph sz="half" idx="1"/>
          </p:nvPr>
        </p:nvPicPr>
        <p:blipFill>
          <a:blip r:embed="rId2" cstate="print"/>
          <a:srcRect/>
          <a:stretch>
            <a:fillRect/>
          </a:stretch>
        </p:blipFill>
        <p:spPr>
          <a:xfrm>
            <a:off x="3995738" y="2060575"/>
            <a:ext cx="1341437" cy="1997075"/>
          </a:xfrm>
          <a:noFill/>
          <a:ln/>
        </p:spPr>
      </p:pic>
      <p:pic>
        <p:nvPicPr>
          <p:cNvPr id="52230" name="Picture 6" descr="123gifs137">
            <a:hlinkClick r:id="rId3" action="ppaction://hlinksldjump"/>
          </p:cNvPr>
          <p:cNvPicPr>
            <a:picLocks noChangeAspect="1" noChangeArrowheads="1" noCrop="1"/>
          </p:cNvPicPr>
          <p:nvPr>
            <p:ph sz="quarter" idx="2"/>
          </p:nvPr>
        </p:nvPicPr>
        <p:blipFill>
          <a:blip r:embed="rId4" cstate="print"/>
          <a:srcRect/>
          <a:stretch>
            <a:fillRect/>
          </a:stretch>
        </p:blipFill>
        <p:spPr>
          <a:xfrm>
            <a:off x="6659563" y="4797425"/>
            <a:ext cx="1428750" cy="952500"/>
          </a:xfrm>
          <a:noFill/>
          <a:ln/>
        </p:spPr>
      </p:pic>
      <p:pic>
        <p:nvPicPr>
          <p:cNvPr id="52232" name="Picture 8" descr="personnage_55">
            <a:hlinkClick r:id="rId5" action="ppaction://hlinksldjump"/>
          </p:cNvPr>
          <p:cNvPicPr>
            <a:picLocks noChangeAspect="1" noChangeArrowheads="1" noCrop="1"/>
          </p:cNvPicPr>
          <p:nvPr>
            <p:ph sz="quarter" idx="3"/>
          </p:nvPr>
        </p:nvPicPr>
        <p:blipFill>
          <a:blip r:embed="rId6" cstate="print"/>
          <a:srcRect/>
          <a:stretch>
            <a:fillRect/>
          </a:stretch>
        </p:blipFill>
        <p:spPr>
          <a:xfrm>
            <a:off x="539750" y="4797425"/>
            <a:ext cx="1223963" cy="838200"/>
          </a:xfrm>
          <a:noFill/>
          <a:ln/>
        </p:spPr>
      </p:pic>
      <p:sp>
        <p:nvSpPr>
          <p:cNvPr id="52234" name="Text Box 10"/>
          <p:cNvSpPr txBox="1">
            <a:spLocks noChangeArrowheads="1"/>
          </p:cNvSpPr>
          <p:nvPr/>
        </p:nvSpPr>
        <p:spPr bwMode="auto">
          <a:xfrm>
            <a:off x="1619250" y="5229225"/>
            <a:ext cx="2519363" cy="366713"/>
          </a:xfrm>
          <a:prstGeom prst="rect">
            <a:avLst/>
          </a:prstGeom>
          <a:noFill/>
          <a:ln w="9525">
            <a:noFill/>
            <a:miter lim="800000"/>
            <a:headEnd/>
            <a:tailEnd/>
          </a:ln>
          <a:effectLst/>
        </p:spPr>
        <p:txBody>
          <a:bodyPr>
            <a:spAutoFit/>
          </a:bodyPr>
          <a:lstStyle/>
          <a:p>
            <a:pPr>
              <a:spcBef>
                <a:spcPct val="50000"/>
              </a:spcBef>
            </a:pPr>
            <a:r>
              <a:rPr lang="fr-FR" b="1">
                <a:solidFill>
                  <a:srgbClr val="FF0000"/>
                </a:solidFill>
              </a:rPr>
              <a:t>Petit test !...</a:t>
            </a:r>
          </a:p>
        </p:txBody>
      </p:sp>
      <p:sp>
        <p:nvSpPr>
          <p:cNvPr id="52235" name="Text Box 11"/>
          <p:cNvSpPr txBox="1">
            <a:spLocks noChangeArrowheads="1"/>
          </p:cNvSpPr>
          <p:nvPr/>
        </p:nvSpPr>
        <p:spPr bwMode="auto">
          <a:xfrm>
            <a:off x="5076825" y="5229225"/>
            <a:ext cx="1933575" cy="366713"/>
          </a:xfrm>
          <a:prstGeom prst="rect">
            <a:avLst/>
          </a:prstGeom>
          <a:noFill/>
          <a:ln w="9525">
            <a:noFill/>
            <a:miter lim="800000"/>
            <a:headEnd/>
            <a:tailEnd/>
          </a:ln>
          <a:effectLst/>
        </p:spPr>
        <p:txBody>
          <a:bodyPr>
            <a:spAutoFit/>
          </a:bodyPr>
          <a:lstStyle/>
          <a:p>
            <a:pPr>
              <a:spcBef>
                <a:spcPct val="50000"/>
              </a:spcBef>
            </a:pPr>
            <a:r>
              <a:rPr lang="fr-FR" b="1">
                <a:solidFill>
                  <a:srgbClr val="FF0000"/>
                </a:solidFill>
              </a:rPr>
              <a:t>Commençons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5"/>
          <p:cNvSpPr>
            <a:spLocks noGrp="1"/>
          </p:cNvSpPr>
          <p:nvPr>
            <p:ph type="dt" sz="half" idx="10"/>
          </p:nvPr>
        </p:nvSpPr>
        <p:spPr/>
        <p:txBody>
          <a:bodyPr/>
          <a:lstStyle/>
          <a:p>
            <a:r>
              <a:rPr lang="fr-FR"/>
              <a:t>Mars 2004</a:t>
            </a:r>
          </a:p>
        </p:txBody>
      </p:sp>
      <p:sp>
        <p:nvSpPr>
          <p:cNvPr id="7" name="Espace réservé du pied de page 6"/>
          <p:cNvSpPr>
            <a:spLocks noGrp="1"/>
          </p:cNvSpPr>
          <p:nvPr>
            <p:ph type="ftr" sz="quarter" idx="11"/>
          </p:nvPr>
        </p:nvSpPr>
        <p:spPr/>
        <p:txBody>
          <a:bodyPr/>
          <a:lstStyle/>
          <a:p>
            <a:r>
              <a:rPr lang="fr-FR"/>
              <a:t>Le contrat de vente</a:t>
            </a:r>
          </a:p>
        </p:txBody>
      </p:sp>
      <p:sp>
        <p:nvSpPr>
          <p:cNvPr id="8" name="Espace réservé du numéro de diapositive 7"/>
          <p:cNvSpPr>
            <a:spLocks noGrp="1"/>
          </p:cNvSpPr>
          <p:nvPr>
            <p:ph type="sldNum" sz="quarter" idx="12"/>
          </p:nvPr>
        </p:nvSpPr>
        <p:spPr/>
        <p:txBody>
          <a:bodyPr/>
          <a:lstStyle/>
          <a:p>
            <a:fld id="{DD338079-8506-4364-8BE8-3B3751EADF28}" type="slidenum">
              <a:rPr lang="fr-FR"/>
              <a:pPr/>
              <a:t>10</a:t>
            </a:fld>
            <a:endParaRPr lang="fr-FR"/>
          </a:p>
        </p:txBody>
      </p:sp>
      <p:sp>
        <p:nvSpPr>
          <p:cNvPr id="8194" name="Rectangle 2"/>
          <p:cNvSpPr>
            <a:spLocks noGrp="1" noChangeArrowheads="1"/>
          </p:cNvSpPr>
          <p:nvPr>
            <p:ph type="title"/>
          </p:nvPr>
        </p:nvSpPr>
        <p:spPr/>
        <p:txBody>
          <a:bodyPr/>
          <a:lstStyle/>
          <a:p>
            <a:r>
              <a:rPr lang="fr-FR"/>
              <a:t>Le code du commerce et la protection du consommateur</a:t>
            </a:r>
          </a:p>
        </p:txBody>
      </p:sp>
      <p:sp>
        <p:nvSpPr>
          <p:cNvPr id="8195" name="Rectangle 3"/>
          <p:cNvSpPr>
            <a:spLocks noGrp="1" noChangeArrowheads="1"/>
          </p:cNvSpPr>
          <p:nvPr>
            <p:ph type="body" sz="half" idx="1"/>
          </p:nvPr>
        </p:nvSpPr>
        <p:spPr>
          <a:xfrm>
            <a:off x="468313" y="2852738"/>
            <a:ext cx="7931150" cy="1944687"/>
          </a:xfrm>
        </p:spPr>
        <p:txBody>
          <a:bodyPr/>
          <a:lstStyle/>
          <a:p>
            <a:r>
              <a:rPr lang="fr-FR" sz="2000">
                <a:hlinkClick r:id="rId2" action="ppaction://hlinksldjump"/>
              </a:rPr>
              <a:t>Le vendeur et l’obligation d’information</a:t>
            </a:r>
            <a:endParaRPr lang="fr-FR" sz="2000"/>
          </a:p>
          <a:p>
            <a:endParaRPr lang="fr-FR" sz="2000"/>
          </a:p>
          <a:p>
            <a:r>
              <a:rPr lang="fr-FR" sz="2000">
                <a:hlinkClick r:id="rId3" action="ppaction://hlinksldjump"/>
              </a:rPr>
              <a:t>Les cas où mon engagement n’est pas définitif</a:t>
            </a:r>
            <a:endParaRPr lang="fr-FR" sz="2000"/>
          </a:p>
          <a:p>
            <a:pPr>
              <a:buFontTx/>
              <a:buNone/>
            </a:pPr>
            <a:endParaRPr lang="fr-FR" sz="2000"/>
          </a:p>
          <a:p>
            <a:r>
              <a:rPr lang="fr-FR" sz="2000">
                <a:hlinkClick r:id="rId4" action="ppaction://hlinksldjump"/>
              </a:rPr>
              <a:t>Le cas des arrhes et acomptes</a:t>
            </a:r>
            <a:endParaRPr lang="fr-FR" sz="2000"/>
          </a:p>
        </p:txBody>
      </p:sp>
      <p:pic>
        <p:nvPicPr>
          <p:cNvPr id="8199" name="Picture 7" descr="flech10">
            <a:hlinkClick r:id="rId5" action="ppaction://hlinksldjump"/>
          </p:cNvPr>
          <p:cNvPicPr>
            <a:picLocks noChangeAspect="1" noChangeArrowheads="1" noCrop="1"/>
          </p:cNvPicPr>
          <p:nvPr>
            <p:ph sz="quarter" idx="2"/>
          </p:nvPr>
        </p:nvPicPr>
        <p:blipFill>
          <a:blip r:embed="rId6" cstate="print"/>
          <a:srcRect/>
          <a:stretch>
            <a:fillRect/>
          </a:stretch>
        </p:blipFill>
        <p:spPr>
          <a:xfrm>
            <a:off x="755650" y="5157788"/>
            <a:ext cx="792163" cy="768350"/>
          </a:xfrm>
          <a:noFill/>
          <a:ln/>
        </p:spPr>
      </p:pic>
      <p:pic>
        <p:nvPicPr>
          <p:cNvPr id="8201" name="Picture 9" descr="livre_52"/>
          <p:cNvPicPr>
            <a:picLocks noChangeAspect="1" noChangeArrowheads="1" noCrop="1"/>
          </p:cNvPicPr>
          <p:nvPr>
            <p:ph sz="quarter" idx="3"/>
          </p:nvPr>
        </p:nvPicPr>
        <p:blipFill>
          <a:blip r:embed="rId7" cstate="print"/>
          <a:srcRect/>
          <a:stretch>
            <a:fillRect/>
          </a:stretch>
        </p:blipFill>
        <p:spPr>
          <a:xfrm>
            <a:off x="3779838" y="1412875"/>
            <a:ext cx="1304925" cy="1238250"/>
          </a:xfrm>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5"/>
          <p:cNvSpPr>
            <a:spLocks noGrp="1"/>
          </p:cNvSpPr>
          <p:nvPr>
            <p:ph type="dt" sz="half" idx="10"/>
          </p:nvPr>
        </p:nvSpPr>
        <p:spPr/>
        <p:txBody>
          <a:bodyPr/>
          <a:lstStyle/>
          <a:p>
            <a:r>
              <a:rPr lang="fr-FR"/>
              <a:t>Mars 2004</a:t>
            </a:r>
          </a:p>
        </p:txBody>
      </p:sp>
      <p:sp>
        <p:nvSpPr>
          <p:cNvPr id="8" name="Espace réservé du pied de page 6"/>
          <p:cNvSpPr>
            <a:spLocks noGrp="1"/>
          </p:cNvSpPr>
          <p:nvPr>
            <p:ph type="ftr" sz="quarter" idx="11"/>
          </p:nvPr>
        </p:nvSpPr>
        <p:spPr/>
        <p:txBody>
          <a:bodyPr/>
          <a:lstStyle/>
          <a:p>
            <a:r>
              <a:rPr lang="fr-FR"/>
              <a:t>Le contrat de vente</a:t>
            </a:r>
          </a:p>
        </p:txBody>
      </p:sp>
      <p:sp>
        <p:nvSpPr>
          <p:cNvPr id="9" name="Espace réservé du numéro de diapositive 7"/>
          <p:cNvSpPr>
            <a:spLocks noGrp="1"/>
          </p:cNvSpPr>
          <p:nvPr>
            <p:ph type="sldNum" sz="quarter" idx="12"/>
          </p:nvPr>
        </p:nvSpPr>
        <p:spPr/>
        <p:txBody>
          <a:bodyPr/>
          <a:lstStyle/>
          <a:p>
            <a:fld id="{3F7D7C80-1163-469E-B166-2BB5CEF90A3A}" type="slidenum">
              <a:rPr lang="fr-FR"/>
              <a:pPr/>
              <a:t>11</a:t>
            </a:fld>
            <a:endParaRPr lang="fr-FR"/>
          </a:p>
        </p:txBody>
      </p:sp>
      <p:sp>
        <p:nvSpPr>
          <p:cNvPr id="9218" name="Rectangle 2"/>
          <p:cNvSpPr>
            <a:spLocks noGrp="1" noChangeArrowheads="1"/>
          </p:cNvSpPr>
          <p:nvPr>
            <p:ph type="title"/>
          </p:nvPr>
        </p:nvSpPr>
        <p:spPr/>
        <p:txBody>
          <a:bodyPr/>
          <a:lstStyle/>
          <a:p>
            <a:r>
              <a:rPr lang="fr-FR"/>
              <a:t>Le vendeur et l’obligation d’information</a:t>
            </a:r>
          </a:p>
        </p:txBody>
      </p:sp>
      <p:sp>
        <p:nvSpPr>
          <p:cNvPr id="9219" name="Rectangle 3"/>
          <p:cNvSpPr>
            <a:spLocks noGrp="1" noChangeArrowheads="1"/>
          </p:cNvSpPr>
          <p:nvPr>
            <p:ph type="body" sz="half" idx="1"/>
          </p:nvPr>
        </p:nvSpPr>
        <p:spPr>
          <a:xfrm>
            <a:off x="457200" y="2565400"/>
            <a:ext cx="8147050" cy="2447925"/>
          </a:xfrm>
        </p:spPr>
        <p:txBody>
          <a:bodyPr/>
          <a:lstStyle/>
          <a:p>
            <a:pPr marL="274638" indent="-274638" algn="just"/>
            <a:r>
              <a:rPr lang="fr-FR" sz="2000"/>
              <a:t>Le vendeur doit avant la conclusion du contrat mettre le consommateur en mesure de connaître les </a:t>
            </a:r>
            <a:r>
              <a:rPr lang="fr-FR" sz="2000" b="1">
                <a:solidFill>
                  <a:srgbClr val="FF0000"/>
                </a:solidFill>
              </a:rPr>
              <a:t>caractéristiques essentielles</a:t>
            </a:r>
            <a:r>
              <a:rPr lang="fr-FR" sz="2000"/>
              <a:t> du bien ou du service (nature du produit, prix).</a:t>
            </a:r>
          </a:p>
          <a:p>
            <a:pPr marL="274638" indent="-274638">
              <a:buFontTx/>
              <a:buNone/>
            </a:pPr>
            <a:endParaRPr lang="fr-FR" sz="2000"/>
          </a:p>
          <a:p>
            <a:pPr marL="274638" indent="-274638" algn="just"/>
            <a:r>
              <a:rPr lang="fr-FR" sz="2000"/>
              <a:t>Dans certains cas le spécialiste doit aussi remettre à l’acheteur un </a:t>
            </a:r>
            <a:r>
              <a:rPr lang="fr-FR" sz="2000" b="1">
                <a:solidFill>
                  <a:srgbClr val="FF0000"/>
                </a:solidFill>
              </a:rPr>
              <a:t>devis</a:t>
            </a:r>
            <a:r>
              <a:rPr lang="fr-FR" sz="2000"/>
              <a:t> (déménagement) ou un bon de commande (vente d’automobiles).</a:t>
            </a:r>
          </a:p>
        </p:txBody>
      </p:sp>
      <p:pic>
        <p:nvPicPr>
          <p:cNvPr id="9221" name="Picture 5"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827088" y="5307013"/>
            <a:ext cx="828675" cy="804862"/>
          </a:xfrm>
          <a:noFill/>
          <a:ln/>
        </p:spPr>
      </p:pic>
      <p:sp>
        <p:nvSpPr>
          <p:cNvPr id="9220" name="Text Box 4"/>
          <p:cNvSpPr txBox="1">
            <a:spLocks noChangeArrowheads="1"/>
          </p:cNvSpPr>
          <p:nvPr/>
        </p:nvSpPr>
        <p:spPr bwMode="auto">
          <a:xfrm>
            <a:off x="755650" y="2060575"/>
            <a:ext cx="7848600" cy="396875"/>
          </a:xfrm>
          <a:prstGeom prst="rect">
            <a:avLst/>
          </a:prstGeom>
          <a:noFill/>
          <a:ln w="9525">
            <a:noFill/>
            <a:miter lim="800000"/>
            <a:headEnd/>
            <a:tailEnd/>
          </a:ln>
          <a:effectLst/>
        </p:spPr>
        <p:txBody>
          <a:bodyPr>
            <a:spAutoFit/>
          </a:bodyPr>
          <a:lstStyle/>
          <a:p>
            <a:pPr>
              <a:spcBef>
                <a:spcPct val="50000"/>
              </a:spcBef>
            </a:pPr>
            <a:r>
              <a:rPr lang="fr-FR" sz="2000">
                <a:latin typeface="Batang" pitchFamily="18" charset="-127"/>
              </a:rPr>
              <a:t>Sur le professionnel pèse deux obligations d’information :</a:t>
            </a:r>
          </a:p>
        </p:txBody>
      </p:sp>
      <p:pic>
        <p:nvPicPr>
          <p:cNvPr id="9223" name="Picture 7" descr="enfant_56"/>
          <p:cNvPicPr>
            <a:picLocks noChangeAspect="1" noChangeArrowheads="1" noCrop="1"/>
          </p:cNvPicPr>
          <p:nvPr>
            <p:ph sz="quarter" idx="3"/>
          </p:nvPr>
        </p:nvPicPr>
        <p:blipFill>
          <a:blip r:embed="rId4" cstate="print"/>
          <a:srcRect/>
          <a:stretch>
            <a:fillRect/>
          </a:stretch>
        </p:blipFill>
        <p:spPr>
          <a:xfrm>
            <a:off x="3924300" y="1125538"/>
            <a:ext cx="1104900" cy="895350"/>
          </a:xfrm>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4"/>
          <p:cNvSpPr>
            <a:spLocks noGrp="1"/>
          </p:cNvSpPr>
          <p:nvPr>
            <p:ph type="dt" sz="half" idx="10"/>
          </p:nvPr>
        </p:nvSpPr>
        <p:spPr/>
        <p:txBody>
          <a:bodyPr/>
          <a:lstStyle/>
          <a:p>
            <a:r>
              <a:rPr lang="fr-FR"/>
              <a:t>Mars 2004</a:t>
            </a:r>
          </a:p>
        </p:txBody>
      </p:sp>
      <p:sp>
        <p:nvSpPr>
          <p:cNvPr id="8" name="Espace réservé du pied de page 5"/>
          <p:cNvSpPr>
            <a:spLocks noGrp="1"/>
          </p:cNvSpPr>
          <p:nvPr>
            <p:ph type="ftr" sz="quarter" idx="11"/>
          </p:nvPr>
        </p:nvSpPr>
        <p:spPr/>
        <p:txBody>
          <a:bodyPr/>
          <a:lstStyle/>
          <a:p>
            <a:r>
              <a:rPr lang="fr-FR"/>
              <a:t>Le contrat de vente</a:t>
            </a:r>
          </a:p>
        </p:txBody>
      </p:sp>
      <p:sp>
        <p:nvSpPr>
          <p:cNvPr id="9" name="Espace réservé du numéro de diapositive 6"/>
          <p:cNvSpPr>
            <a:spLocks noGrp="1"/>
          </p:cNvSpPr>
          <p:nvPr>
            <p:ph type="sldNum" sz="quarter" idx="12"/>
          </p:nvPr>
        </p:nvSpPr>
        <p:spPr/>
        <p:txBody>
          <a:bodyPr/>
          <a:lstStyle/>
          <a:p>
            <a:fld id="{EC3DA992-032F-4A09-A4BD-697773F14061}" type="slidenum">
              <a:rPr lang="fr-FR"/>
              <a:pPr/>
              <a:t>12</a:t>
            </a:fld>
            <a:endParaRPr lang="fr-FR"/>
          </a:p>
        </p:txBody>
      </p:sp>
      <p:sp>
        <p:nvSpPr>
          <p:cNvPr id="10242" name="Rectangle 2"/>
          <p:cNvSpPr>
            <a:spLocks noGrp="1" noChangeArrowheads="1"/>
          </p:cNvSpPr>
          <p:nvPr>
            <p:ph type="title"/>
          </p:nvPr>
        </p:nvSpPr>
        <p:spPr/>
        <p:txBody>
          <a:bodyPr/>
          <a:lstStyle/>
          <a:p>
            <a:r>
              <a:rPr lang="fr-FR"/>
              <a:t>Les cas où mon engagement n’est pas définitif</a:t>
            </a:r>
          </a:p>
        </p:txBody>
      </p:sp>
      <p:sp>
        <p:nvSpPr>
          <p:cNvPr id="10243" name="Rectangle 3"/>
          <p:cNvSpPr>
            <a:spLocks noGrp="1" noChangeArrowheads="1"/>
          </p:cNvSpPr>
          <p:nvPr>
            <p:ph type="body" sz="half" idx="1"/>
          </p:nvPr>
        </p:nvSpPr>
        <p:spPr>
          <a:xfrm>
            <a:off x="457200" y="2276475"/>
            <a:ext cx="8218488" cy="3240088"/>
          </a:xfrm>
        </p:spPr>
        <p:txBody>
          <a:bodyPr/>
          <a:lstStyle/>
          <a:p>
            <a:pPr algn="just">
              <a:lnSpc>
                <a:spcPct val="90000"/>
              </a:lnSpc>
            </a:pPr>
            <a:r>
              <a:rPr lang="fr-FR" sz="1600"/>
              <a:t>Tout contrat excédant </a:t>
            </a:r>
            <a:r>
              <a:rPr lang="fr-FR" sz="1600" b="1"/>
              <a:t>750 €</a:t>
            </a:r>
            <a:r>
              <a:rPr lang="fr-FR" sz="1600"/>
              <a:t> doit faire l’objet d’un </a:t>
            </a:r>
            <a:r>
              <a:rPr lang="fr-FR" sz="1600" b="1">
                <a:solidFill>
                  <a:srgbClr val="FF0000"/>
                </a:solidFill>
              </a:rPr>
              <a:t>écrit.</a:t>
            </a:r>
          </a:p>
          <a:p>
            <a:pPr algn="just">
              <a:lnSpc>
                <a:spcPct val="90000"/>
              </a:lnSpc>
            </a:pPr>
            <a:r>
              <a:rPr lang="fr-FR" sz="1600"/>
              <a:t>Certains contrats doivent comporter des </a:t>
            </a:r>
            <a:r>
              <a:rPr lang="fr-FR" sz="1600" b="1">
                <a:solidFill>
                  <a:srgbClr val="FF0000"/>
                </a:solidFill>
              </a:rPr>
              <a:t>mentions obligatoires</a:t>
            </a:r>
            <a:r>
              <a:rPr lang="fr-FR" sz="1600"/>
              <a:t> (démarchage à domicile, crédit à la consommation).</a:t>
            </a:r>
          </a:p>
          <a:p>
            <a:pPr algn="just">
              <a:lnSpc>
                <a:spcPct val="90000"/>
              </a:lnSpc>
            </a:pPr>
            <a:r>
              <a:rPr lang="fr-FR" sz="1600"/>
              <a:t>Les </a:t>
            </a:r>
            <a:r>
              <a:rPr lang="fr-FR" sz="1600" b="1">
                <a:hlinkClick r:id="rId2" action="ppaction://hlinksldjump" tooltip="Sont abusives par exemple les clauses qui permettent au vendeur de modifier les caractéristiques du produit ou le prix au moment de la livraison sans que le consommateur ne puisse rompre le contrat."/>
              </a:rPr>
              <a:t>clauses abusives</a:t>
            </a:r>
            <a:r>
              <a:rPr lang="fr-FR" sz="1600"/>
              <a:t> c’est-à-dire les clauses qui créent un déséquilibre significatif entre les droits et obligations des parties sont réputées </a:t>
            </a:r>
            <a:r>
              <a:rPr lang="fr-FR" sz="1600">
                <a:solidFill>
                  <a:srgbClr val="FF0000"/>
                </a:solidFill>
              </a:rPr>
              <a:t>non écrites</a:t>
            </a:r>
            <a:r>
              <a:rPr lang="fr-FR" sz="1600"/>
              <a:t>. (loi du 1er février 1995).</a:t>
            </a:r>
          </a:p>
          <a:p>
            <a:pPr algn="just">
              <a:lnSpc>
                <a:spcPct val="90000"/>
              </a:lnSpc>
            </a:pPr>
            <a:r>
              <a:rPr lang="fr-FR" sz="1600"/>
              <a:t>Le </a:t>
            </a:r>
            <a:r>
              <a:rPr lang="fr-FR" sz="1600" b="1"/>
              <a:t>démarchage à domicile</a:t>
            </a:r>
            <a:r>
              <a:rPr lang="fr-FR" sz="1600"/>
              <a:t> : l’acheteur dispose d’un délai de </a:t>
            </a:r>
            <a:r>
              <a:rPr lang="fr-FR" sz="1600" b="1">
                <a:solidFill>
                  <a:srgbClr val="FF0000"/>
                </a:solidFill>
              </a:rPr>
              <a:t>7 jours</a:t>
            </a:r>
            <a:r>
              <a:rPr lang="fr-FR" sz="1600"/>
              <a:t> à partir de la signature du contrat pour annuler le contrat sans qu’il ait à se justifier. Pendant ce délai le professionnel doit maintenir son offre et n’a pas le droit de percevoir de l’argent.</a:t>
            </a:r>
          </a:p>
          <a:p>
            <a:pPr algn="just">
              <a:lnSpc>
                <a:spcPct val="90000"/>
              </a:lnSpc>
            </a:pPr>
            <a:r>
              <a:rPr lang="fr-FR" sz="1600"/>
              <a:t>Les </a:t>
            </a:r>
            <a:r>
              <a:rPr lang="fr-FR" sz="1600" b="1"/>
              <a:t>ventes à distance</a:t>
            </a:r>
            <a:r>
              <a:rPr lang="fr-FR" sz="1600"/>
              <a:t> (</a:t>
            </a:r>
            <a:r>
              <a:rPr lang="fr-FR" sz="1600">
                <a:solidFill>
                  <a:srgbClr val="FF0000"/>
                </a:solidFill>
              </a:rPr>
              <a:t>téléphone, Internet, télé-achat</a:t>
            </a:r>
            <a:r>
              <a:rPr lang="fr-FR" sz="1600"/>
              <a:t>). L’offre de contrat doit comporter des informations précises. Le consommateur doit recevoir une </a:t>
            </a:r>
            <a:r>
              <a:rPr lang="fr-FR" sz="1600" b="1">
                <a:solidFill>
                  <a:srgbClr val="FF0000"/>
                </a:solidFill>
              </a:rPr>
              <a:t>confirmation écrite</a:t>
            </a:r>
            <a:r>
              <a:rPr lang="fr-FR" sz="1600"/>
              <a:t> et dispose d’un délai de </a:t>
            </a:r>
            <a:r>
              <a:rPr lang="fr-FR" sz="1600" b="1">
                <a:solidFill>
                  <a:srgbClr val="FF0000"/>
                </a:solidFill>
              </a:rPr>
              <a:t>7 jours</a:t>
            </a:r>
            <a:r>
              <a:rPr lang="fr-FR" sz="1600"/>
              <a:t> pour se rétracter.</a:t>
            </a:r>
          </a:p>
          <a:p>
            <a:pPr>
              <a:lnSpc>
                <a:spcPct val="90000"/>
              </a:lnSpc>
            </a:pPr>
            <a:endParaRPr lang="fr-FR" sz="1600"/>
          </a:p>
          <a:p>
            <a:pPr>
              <a:lnSpc>
                <a:spcPct val="90000"/>
              </a:lnSpc>
            </a:pPr>
            <a:endParaRPr lang="fr-FR" sz="1600"/>
          </a:p>
        </p:txBody>
      </p:sp>
      <p:sp>
        <p:nvSpPr>
          <p:cNvPr id="10244" name="Text Box 4"/>
          <p:cNvSpPr txBox="1">
            <a:spLocks noChangeArrowheads="1"/>
          </p:cNvSpPr>
          <p:nvPr/>
        </p:nvSpPr>
        <p:spPr bwMode="auto">
          <a:xfrm>
            <a:off x="827088" y="1628775"/>
            <a:ext cx="7489825" cy="366713"/>
          </a:xfrm>
          <a:prstGeom prst="rect">
            <a:avLst/>
          </a:prstGeom>
          <a:noFill/>
          <a:ln w="9525">
            <a:noFill/>
            <a:miter lim="800000"/>
            <a:headEnd/>
            <a:tailEnd/>
          </a:ln>
          <a:effectLst/>
        </p:spPr>
        <p:txBody>
          <a:bodyPr>
            <a:spAutoFit/>
          </a:bodyPr>
          <a:lstStyle/>
          <a:p>
            <a:pPr>
              <a:spcBef>
                <a:spcPct val="50000"/>
              </a:spcBef>
            </a:pPr>
            <a:endParaRPr lang="fr-FR"/>
          </a:p>
        </p:txBody>
      </p:sp>
      <p:sp>
        <p:nvSpPr>
          <p:cNvPr id="10245" name="Rectangle 5"/>
          <p:cNvSpPr>
            <a:spLocks noChangeArrowheads="1"/>
          </p:cNvSpPr>
          <p:nvPr/>
        </p:nvSpPr>
        <p:spPr bwMode="auto">
          <a:xfrm>
            <a:off x="900113" y="1484313"/>
            <a:ext cx="7775575" cy="530225"/>
          </a:xfrm>
          <a:prstGeom prst="rect">
            <a:avLst/>
          </a:prstGeom>
          <a:noFill/>
          <a:ln w="9525">
            <a:noFill/>
            <a:miter lim="800000"/>
            <a:headEnd/>
            <a:tailEnd/>
          </a:ln>
          <a:effectLst/>
        </p:spPr>
        <p:txBody>
          <a:bodyPr>
            <a:spAutoFit/>
          </a:bodyPr>
          <a:lstStyle/>
          <a:p>
            <a:pPr algn="just">
              <a:lnSpc>
                <a:spcPct val="80000"/>
              </a:lnSpc>
              <a:spcBef>
                <a:spcPct val="50000"/>
              </a:spcBef>
            </a:pPr>
            <a:r>
              <a:rPr lang="fr-FR">
                <a:latin typeface="Batang" pitchFamily="18" charset="-127"/>
              </a:rPr>
              <a:t>Le code de la consommation prévoit un certain nombre de dispositions protégeant l’engagement du consommateur  : </a:t>
            </a:r>
            <a:endParaRPr lang="fr-FR" sz="1600">
              <a:latin typeface="Batang" pitchFamily="18" charset="-127"/>
            </a:endParaRPr>
          </a:p>
        </p:txBody>
      </p:sp>
      <p:pic>
        <p:nvPicPr>
          <p:cNvPr id="10246" name="Picture 6" descr="flech10">
            <a:hlinkClick r:id="rId3" action="ppaction://hlinksldjump"/>
          </p:cNvPr>
          <p:cNvPicPr>
            <a:picLocks noChangeAspect="1" noChangeArrowheads="1" noCrop="1"/>
          </p:cNvPicPr>
          <p:nvPr>
            <p:ph sz="half" idx="2"/>
          </p:nvPr>
        </p:nvPicPr>
        <p:blipFill>
          <a:blip r:embed="rId4" cstate="print"/>
          <a:srcRect/>
          <a:stretch>
            <a:fillRect/>
          </a:stretch>
        </p:blipFill>
        <p:spPr>
          <a:xfrm>
            <a:off x="827088" y="5516563"/>
            <a:ext cx="720725" cy="698500"/>
          </a:xfrm>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5"/>
          <p:cNvSpPr>
            <a:spLocks noGrp="1"/>
          </p:cNvSpPr>
          <p:nvPr>
            <p:ph type="dt" sz="half" idx="10"/>
          </p:nvPr>
        </p:nvSpPr>
        <p:spPr/>
        <p:txBody>
          <a:bodyPr/>
          <a:lstStyle/>
          <a:p>
            <a:r>
              <a:rPr lang="fr-FR"/>
              <a:t>Mars 2004</a:t>
            </a:r>
          </a:p>
        </p:txBody>
      </p:sp>
      <p:sp>
        <p:nvSpPr>
          <p:cNvPr id="8" name="Espace réservé du pied de page 6"/>
          <p:cNvSpPr>
            <a:spLocks noGrp="1"/>
          </p:cNvSpPr>
          <p:nvPr>
            <p:ph type="ftr" sz="quarter" idx="11"/>
          </p:nvPr>
        </p:nvSpPr>
        <p:spPr/>
        <p:txBody>
          <a:bodyPr/>
          <a:lstStyle/>
          <a:p>
            <a:r>
              <a:rPr lang="fr-FR"/>
              <a:t>Le contrat de vente</a:t>
            </a:r>
          </a:p>
        </p:txBody>
      </p:sp>
      <p:sp>
        <p:nvSpPr>
          <p:cNvPr id="9" name="Espace réservé du numéro de diapositive 7"/>
          <p:cNvSpPr>
            <a:spLocks noGrp="1"/>
          </p:cNvSpPr>
          <p:nvPr>
            <p:ph type="sldNum" sz="quarter" idx="12"/>
          </p:nvPr>
        </p:nvSpPr>
        <p:spPr/>
        <p:txBody>
          <a:bodyPr/>
          <a:lstStyle/>
          <a:p>
            <a:fld id="{7D8A78FA-BA7E-4B6A-8EC1-7EB9F0FA5BAF}" type="slidenum">
              <a:rPr lang="fr-FR"/>
              <a:pPr/>
              <a:t>13</a:t>
            </a:fld>
            <a:endParaRPr lang="fr-FR"/>
          </a:p>
        </p:txBody>
      </p:sp>
      <p:sp>
        <p:nvSpPr>
          <p:cNvPr id="11266" name="Rectangle 2"/>
          <p:cNvSpPr>
            <a:spLocks noGrp="1" noChangeArrowheads="1"/>
          </p:cNvSpPr>
          <p:nvPr>
            <p:ph type="title"/>
          </p:nvPr>
        </p:nvSpPr>
        <p:spPr/>
        <p:txBody>
          <a:bodyPr/>
          <a:lstStyle/>
          <a:p>
            <a:r>
              <a:rPr lang="fr-FR"/>
              <a:t>Le cas des arrhes et acomptes</a:t>
            </a:r>
          </a:p>
        </p:txBody>
      </p:sp>
      <p:sp>
        <p:nvSpPr>
          <p:cNvPr id="11267" name="Rectangle 3"/>
          <p:cNvSpPr>
            <a:spLocks noGrp="1" noChangeArrowheads="1"/>
          </p:cNvSpPr>
          <p:nvPr>
            <p:ph type="body" sz="half" idx="1"/>
          </p:nvPr>
        </p:nvSpPr>
        <p:spPr>
          <a:xfrm>
            <a:off x="457200" y="1600200"/>
            <a:ext cx="8075613" cy="3844925"/>
          </a:xfrm>
        </p:spPr>
        <p:txBody>
          <a:bodyPr/>
          <a:lstStyle/>
          <a:p>
            <a:pPr algn="just">
              <a:lnSpc>
                <a:spcPct val="80000"/>
              </a:lnSpc>
            </a:pPr>
            <a:r>
              <a:rPr lang="fr-FR" sz="1800" b="1"/>
              <a:t>L’acompte</a:t>
            </a:r>
            <a:r>
              <a:rPr lang="fr-FR" sz="1800"/>
              <a:t> engage fermement les parties. C’est le premier versement partiel qui s’impute sur le prix de la marchandise. Il indique un </a:t>
            </a:r>
            <a:r>
              <a:rPr lang="fr-FR" sz="1800" b="1">
                <a:solidFill>
                  <a:srgbClr val="FF0000"/>
                </a:solidFill>
              </a:rPr>
              <a:t>engagement ferme et définitif</a:t>
            </a:r>
            <a:r>
              <a:rPr lang="fr-FR" sz="1800"/>
              <a:t> et sera à valoir sur le montant de l’achat. La vente est considérée comme réalisée et le vendeur pourra obliger le client à payer le montant total du produit s’il ne désire plus l’acquérir. Parallèlement, le commerçant sera tenu de livrer le bien acheté au client sous peine de dommages et intérêts.</a:t>
            </a:r>
          </a:p>
          <a:p>
            <a:pPr>
              <a:lnSpc>
                <a:spcPct val="80000"/>
              </a:lnSpc>
            </a:pPr>
            <a:endParaRPr lang="fr-FR" sz="1800"/>
          </a:p>
          <a:p>
            <a:pPr algn="just">
              <a:lnSpc>
                <a:spcPct val="80000"/>
              </a:lnSpc>
            </a:pPr>
            <a:r>
              <a:rPr lang="fr-FR" sz="1800" b="1"/>
              <a:t>Les arrhes</a:t>
            </a:r>
            <a:r>
              <a:rPr lang="fr-FR" sz="1800"/>
              <a:t> permettent de se </a:t>
            </a:r>
            <a:r>
              <a:rPr lang="fr-FR" sz="1800" b="1">
                <a:solidFill>
                  <a:srgbClr val="FF0000"/>
                </a:solidFill>
              </a:rPr>
              <a:t>désengager</a:t>
            </a:r>
            <a:r>
              <a:rPr lang="fr-FR" sz="1800"/>
              <a:t>. Le versement d’arrhes manifeste l’existence d’une promesse de vente du commerçant et d’une promesse d’achat pour le client (art 1590 du code civil). Chacun des partenaires peut se délier de sa promesse. Si c’est l’acheteur qui renonce à son achat, il abandonne son versement, si c’est le vendeur il doit verser le </a:t>
            </a:r>
            <a:r>
              <a:rPr lang="fr-FR" sz="1800">
                <a:solidFill>
                  <a:srgbClr val="FF0000"/>
                </a:solidFill>
              </a:rPr>
              <a:t>double</a:t>
            </a:r>
            <a:r>
              <a:rPr lang="fr-FR" sz="1800"/>
              <a:t> des arrhes.</a:t>
            </a:r>
          </a:p>
        </p:txBody>
      </p:sp>
      <p:pic>
        <p:nvPicPr>
          <p:cNvPr id="11268" name="Picture 4"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900113" y="5529263"/>
            <a:ext cx="682625" cy="661987"/>
          </a:xfrm>
          <a:noFill/>
          <a:ln/>
        </p:spPr>
      </p:pic>
      <p:pic>
        <p:nvPicPr>
          <p:cNvPr id="11270" name="Picture 6" descr="argent_83"/>
          <p:cNvPicPr>
            <a:picLocks noChangeAspect="1" noChangeArrowheads="1" noCrop="1"/>
          </p:cNvPicPr>
          <p:nvPr>
            <p:ph sz="quarter" idx="3"/>
          </p:nvPr>
        </p:nvPicPr>
        <p:blipFill>
          <a:blip r:embed="rId4" cstate="print"/>
          <a:srcRect/>
          <a:stretch>
            <a:fillRect/>
          </a:stretch>
        </p:blipFill>
        <p:spPr>
          <a:xfrm>
            <a:off x="4427538" y="1196975"/>
            <a:ext cx="647700" cy="409575"/>
          </a:xfrm>
          <a:noFill/>
          <a:ln/>
        </p:spPr>
      </p:pic>
      <p:pic>
        <p:nvPicPr>
          <p:cNvPr id="11272" name="Picture 8" descr="argent_85"/>
          <p:cNvPicPr>
            <a:picLocks noChangeAspect="1" noChangeArrowheads="1" noCrop="1"/>
          </p:cNvPicPr>
          <p:nvPr/>
        </p:nvPicPr>
        <p:blipFill>
          <a:blip r:embed="rId5" cstate="print"/>
          <a:srcRect/>
          <a:stretch>
            <a:fillRect/>
          </a:stretch>
        </p:blipFill>
        <p:spPr bwMode="auto">
          <a:xfrm>
            <a:off x="4267200" y="3124200"/>
            <a:ext cx="996950" cy="13843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5"/>
          <p:cNvSpPr>
            <a:spLocks noGrp="1"/>
          </p:cNvSpPr>
          <p:nvPr>
            <p:ph type="dt" sz="half" idx="10"/>
          </p:nvPr>
        </p:nvSpPr>
        <p:spPr/>
        <p:txBody>
          <a:bodyPr/>
          <a:lstStyle/>
          <a:p>
            <a:r>
              <a:rPr lang="fr-FR"/>
              <a:t>Mars 2004</a:t>
            </a:r>
          </a:p>
        </p:txBody>
      </p:sp>
      <p:sp>
        <p:nvSpPr>
          <p:cNvPr id="7" name="Espace réservé du pied de page 6"/>
          <p:cNvSpPr>
            <a:spLocks noGrp="1"/>
          </p:cNvSpPr>
          <p:nvPr>
            <p:ph type="ftr" sz="quarter" idx="11"/>
          </p:nvPr>
        </p:nvSpPr>
        <p:spPr/>
        <p:txBody>
          <a:bodyPr/>
          <a:lstStyle/>
          <a:p>
            <a:r>
              <a:rPr lang="fr-FR"/>
              <a:t>Le contrat de vente</a:t>
            </a:r>
          </a:p>
        </p:txBody>
      </p:sp>
      <p:sp>
        <p:nvSpPr>
          <p:cNvPr id="8" name="Espace réservé du numéro de diapositive 7"/>
          <p:cNvSpPr>
            <a:spLocks noGrp="1"/>
          </p:cNvSpPr>
          <p:nvPr>
            <p:ph type="sldNum" sz="quarter" idx="12"/>
          </p:nvPr>
        </p:nvSpPr>
        <p:spPr/>
        <p:txBody>
          <a:bodyPr/>
          <a:lstStyle/>
          <a:p>
            <a:fld id="{4FBF8201-CCF6-466B-93B5-09B6BE4B292D}" type="slidenum">
              <a:rPr lang="fr-FR"/>
              <a:pPr/>
              <a:t>14</a:t>
            </a:fld>
            <a:endParaRPr lang="fr-FR"/>
          </a:p>
        </p:txBody>
      </p:sp>
      <p:sp>
        <p:nvSpPr>
          <p:cNvPr id="26626" name="Rectangle 2"/>
          <p:cNvSpPr>
            <a:spLocks noGrp="1" noChangeArrowheads="1"/>
          </p:cNvSpPr>
          <p:nvPr>
            <p:ph type="title"/>
          </p:nvPr>
        </p:nvSpPr>
        <p:spPr/>
        <p:txBody>
          <a:bodyPr/>
          <a:lstStyle/>
          <a:p>
            <a:r>
              <a:rPr lang="fr-FR"/>
              <a:t>Quels sont les effets du contrat de vente ?</a:t>
            </a:r>
          </a:p>
        </p:txBody>
      </p:sp>
      <p:sp>
        <p:nvSpPr>
          <p:cNvPr id="26627" name="Rectangle 3"/>
          <p:cNvSpPr>
            <a:spLocks noGrp="1" noChangeArrowheads="1"/>
          </p:cNvSpPr>
          <p:nvPr>
            <p:ph type="body" sz="half" idx="1"/>
          </p:nvPr>
        </p:nvSpPr>
        <p:spPr>
          <a:xfrm>
            <a:off x="250825" y="2420938"/>
            <a:ext cx="8281988" cy="2376487"/>
          </a:xfrm>
        </p:spPr>
        <p:txBody>
          <a:bodyPr/>
          <a:lstStyle/>
          <a:p>
            <a:pPr>
              <a:lnSpc>
                <a:spcPct val="80000"/>
              </a:lnSpc>
              <a:buFontTx/>
              <a:buNone/>
            </a:pPr>
            <a:r>
              <a:rPr lang="fr-FR" sz="1800"/>
              <a:t>    </a:t>
            </a:r>
            <a:r>
              <a:rPr lang="fr-FR" sz="2800"/>
              <a:t>La vente a pour conséquence un </a:t>
            </a:r>
            <a:r>
              <a:rPr lang="fr-FR" sz="2800" b="1">
                <a:solidFill>
                  <a:srgbClr val="FF0000"/>
                </a:solidFill>
                <a:hlinkClick r:id="rId2" action="ppaction://hlinksldjump"/>
              </a:rPr>
              <a:t>transfert de propriété</a:t>
            </a:r>
            <a:r>
              <a:rPr lang="fr-FR" sz="2800" b="1"/>
              <a:t>. </a:t>
            </a:r>
          </a:p>
          <a:p>
            <a:pPr>
              <a:lnSpc>
                <a:spcPct val="80000"/>
              </a:lnSpc>
              <a:buFontTx/>
              <a:buNone/>
            </a:pPr>
            <a:endParaRPr lang="fr-FR" sz="2800" b="1"/>
          </a:p>
          <a:p>
            <a:pPr>
              <a:lnSpc>
                <a:spcPct val="80000"/>
              </a:lnSpc>
              <a:buFontTx/>
              <a:buNone/>
            </a:pPr>
            <a:r>
              <a:rPr lang="fr-FR" sz="2800"/>
              <a:t>   Elle fait naître à la charge des parties des obligations</a:t>
            </a:r>
            <a:r>
              <a:rPr lang="fr-FR" sz="2800">
                <a:solidFill>
                  <a:srgbClr val="FF0000"/>
                </a:solidFill>
              </a:rPr>
              <a:t> </a:t>
            </a:r>
            <a:r>
              <a:rPr lang="fr-FR" sz="2800"/>
              <a:t>(</a:t>
            </a:r>
            <a:r>
              <a:rPr lang="fr-FR" sz="2800" b="1">
                <a:solidFill>
                  <a:srgbClr val="FF0000"/>
                </a:solidFill>
                <a:hlinkClick r:id="rId3" action="ppaction://hlinksldjump"/>
              </a:rPr>
              <a:t>obligations du vendeur</a:t>
            </a:r>
            <a:r>
              <a:rPr lang="fr-FR" sz="2800" b="1"/>
              <a:t>,</a:t>
            </a:r>
            <a:r>
              <a:rPr lang="fr-FR" sz="2800" b="1">
                <a:solidFill>
                  <a:srgbClr val="FF0000"/>
                </a:solidFill>
              </a:rPr>
              <a:t> </a:t>
            </a:r>
            <a:r>
              <a:rPr lang="fr-FR" sz="2800" b="1">
                <a:solidFill>
                  <a:srgbClr val="FF0000"/>
                </a:solidFill>
                <a:hlinkClick r:id="rId4" action="ppaction://hlinksldjump"/>
              </a:rPr>
              <a:t>obligations de l’acheteur</a:t>
            </a:r>
            <a:r>
              <a:rPr lang="fr-FR" sz="2800"/>
              <a:t>)</a:t>
            </a:r>
            <a:r>
              <a:rPr lang="fr-FR" sz="2800" b="1"/>
              <a:t>. </a:t>
            </a:r>
          </a:p>
          <a:p>
            <a:pPr>
              <a:lnSpc>
                <a:spcPct val="80000"/>
              </a:lnSpc>
              <a:buFontTx/>
              <a:buNone/>
            </a:pPr>
            <a:endParaRPr lang="fr-FR" sz="2800" b="1"/>
          </a:p>
          <a:p>
            <a:pPr>
              <a:lnSpc>
                <a:spcPct val="80000"/>
              </a:lnSpc>
            </a:pPr>
            <a:endParaRPr lang="fr-FR" sz="2800"/>
          </a:p>
          <a:p>
            <a:pPr>
              <a:lnSpc>
                <a:spcPct val="80000"/>
              </a:lnSpc>
            </a:pPr>
            <a:endParaRPr lang="fr-FR" sz="1800"/>
          </a:p>
          <a:p>
            <a:pPr>
              <a:lnSpc>
                <a:spcPct val="80000"/>
              </a:lnSpc>
            </a:pPr>
            <a:endParaRPr lang="fr-FR" sz="1800"/>
          </a:p>
          <a:p>
            <a:pPr>
              <a:lnSpc>
                <a:spcPct val="80000"/>
              </a:lnSpc>
            </a:pPr>
            <a:endParaRPr lang="fr-FR" sz="1800"/>
          </a:p>
          <a:p>
            <a:pPr>
              <a:lnSpc>
                <a:spcPct val="80000"/>
              </a:lnSpc>
            </a:pPr>
            <a:endParaRPr lang="fr-FR" sz="1800"/>
          </a:p>
          <a:p>
            <a:pPr>
              <a:lnSpc>
                <a:spcPct val="80000"/>
              </a:lnSpc>
            </a:pPr>
            <a:endParaRPr lang="fr-FR" sz="1800"/>
          </a:p>
        </p:txBody>
      </p:sp>
      <p:pic>
        <p:nvPicPr>
          <p:cNvPr id="26648" name="Picture 24" descr="flech10">
            <a:hlinkClick r:id="rId5" action="ppaction://hlinksldjump"/>
          </p:cNvPr>
          <p:cNvPicPr>
            <a:picLocks noChangeAspect="1" noChangeArrowheads="1" noCrop="1"/>
          </p:cNvPicPr>
          <p:nvPr/>
        </p:nvPicPr>
        <p:blipFill>
          <a:blip r:embed="rId6" cstate="print"/>
          <a:srcRect/>
          <a:stretch>
            <a:fillRect/>
          </a:stretch>
        </p:blipFill>
        <p:spPr bwMode="auto">
          <a:xfrm>
            <a:off x="684213" y="5157788"/>
            <a:ext cx="863600" cy="838200"/>
          </a:xfrm>
          <a:prstGeom prst="rect">
            <a:avLst/>
          </a:prstGeom>
          <a:noFill/>
        </p:spPr>
      </p:pic>
      <p:pic>
        <p:nvPicPr>
          <p:cNvPr id="26651" name="Picture 27" descr="j0236466"/>
          <p:cNvPicPr>
            <a:picLocks noChangeAspect="1" noChangeArrowheads="1" noCrop="1"/>
          </p:cNvPicPr>
          <p:nvPr>
            <p:ph sz="quarter" idx="2"/>
          </p:nvPr>
        </p:nvPicPr>
        <p:blipFill>
          <a:blip r:embed="rId7" cstate="print"/>
          <a:srcRect/>
          <a:stretch>
            <a:fillRect/>
          </a:stretch>
        </p:blipFill>
        <p:spPr>
          <a:xfrm>
            <a:off x="3708400" y="1196975"/>
            <a:ext cx="1219200" cy="1219200"/>
          </a:xfrm>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5"/>
          <p:cNvSpPr>
            <a:spLocks noGrp="1"/>
          </p:cNvSpPr>
          <p:nvPr>
            <p:ph type="dt" sz="half" idx="10"/>
          </p:nvPr>
        </p:nvSpPr>
        <p:spPr/>
        <p:txBody>
          <a:bodyPr/>
          <a:lstStyle/>
          <a:p>
            <a:r>
              <a:rPr lang="fr-FR"/>
              <a:t>Mars 2004</a:t>
            </a:r>
          </a:p>
        </p:txBody>
      </p:sp>
      <p:sp>
        <p:nvSpPr>
          <p:cNvPr id="7" name="Espace réservé du pied de page 6"/>
          <p:cNvSpPr>
            <a:spLocks noGrp="1"/>
          </p:cNvSpPr>
          <p:nvPr>
            <p:ph type="ftr" sz="quarter" idx="11"/>
          </p:nvPr>
        </p:nvSpPr>
        <p:spPr/>
        <p:txBody>
          <a:bodyPr/>
          <a:lstStyle/>
          <a:p>
            <a:r>
              <a:rPr lang="fr-FR"/>
              <a:t>Le contrat de vente</a:t>
            </a:r>
          </a:p>
        </p:txBody>
      </p:sp>
      <p:sp>
        <p:nvSpPr>
          <p:cNvPr id="8" name="Espace réservé du numéro de diapositive 7"/>
          <p:cNvSpPr>
            <a:spLocks noGrp="1"/>
          </p:cNvSpPr>
          <p:nvPr>
            <p:ph type="sldNum" sz="quarter" idx="12"/>
          </p:nvPr>
        </p:nvSpPr>
        <p:spPr/>
        <p:txBody>
          <a:bodyPr/>
          <a:lstStyle/>
          <a:p>
            <a:fld id="{D6BCAD78-ED44-40D1-AD2A-D920E7534FD8}" type="slidenum">
              <a:rPr lang="fr-FR"/>
              <a:pPr/>
              <a:t>15</a:t>
            </a:fld>
            <a:endParaRPr lang="fr-FR"/>
          </a:p>
        </p:txBody>
      </p:sp>
      <p:sp>
        <p:nvSpPr>
          <p:cNvPr id="27650" name="Rectangle 2"/>
          <p:cNvSpPr>
            <a:spLocks noGrp="1" noChangeArrowheads="1"/>
          </p:cNvSpPr>
          <p:nvPr>
            <p:ph type="title"/>
          </p:nvPr>
        </p:nvSpPr>
        <p:spPr/>
        <p:txBody>
          <a:bodyPr/>
          <a:lstStyle/>
          <a:p>
            <a:r>
              <a:rPr lang="fr-FR"/>
              <a:t>Le transfert de propriété</a:t>
            </a:r>
          </a:p>
        </p:txBody>
      </p:sp>
      <p:sp>
        <p:nvSpPr>
          <p:cNvPr id="27651" name="Rectangle 3"/>
          <p:cNvSpPr>
            <a:spLocks noGrp="1" noChangeArrowheads="1"/>
          </p:cNvSpPr>
          <p:nvPr>
            <p:ph type="body" sz="half" idx="1"/>
          </p:nvPr>
        </p:nvSpPr>
        <p:spPr>
          <a:xfrm>
            <a:off x="468313" y="2708275"/>
            <a:ext cx="8002587" cy="2189163"/>
          </a:xfrm>
        </p:spPr>
        <p:txBody>
          <a:bodyPr/>
          <a:lstStyle/>
          <a:p>
            <a:pPr algn="just">
              <a:lnSpc>
                <a:spcPct val="90000"/>
              </a:lnSpc>
              <a:buFontTx/>
              <a:buNone/>
            </a:pPr>
            <a:r>
              <a:rPr lang="fr-FR" sz="2000"/>
              <a:t>    La propriété de la chose vendue est transférée à l’acheteur dès l’instant où le vendeur et l’acheteur sont </a:t>
            </a:r>
            <a:r>
              <a:rPr lang="fr-FR" sz="2000" b="1">
                <a:solidFill>
                  <a:srgbClr val="FF0000"/>
                </a:solidFill>
              </a:rPr>
              <a:t>d’accord</a:t>
            </a:r>
            <a:r>
              <a:rPr lang="fr-FR" sz="2000"/>
              <a:t> sur la chose et le prix. Peu importe si la chose n’a pas été livrée ou le prix payé. </a:t>
            </a:r>
          </a:p>
          <a:p>
            <a:pPr algn="just">
              <a:lnSpc>
                <a:spcPct val="90000"/>
              </a:lnSpc>
              <a:buFontTx/>
              <a:buNone/>
            </a:pPr>
            <a:r>
              <a:rPr lang="fr-FR" sz="2000"/>
              <a:t>    Cependant, des clauses particulières peuvent être incluses dans le contrat pour </a:t>
            </a:r>
            <a:r>
              <a:rPr lang="fr-FR" sz="2000" b="1">
                <a:solidFill>
                  <a:srgbClr val="FF0000"/>
                </a:solidFill>
              </a:rPr>
              <a:t>«retarder»</a:t>
            </a:r>
            <a:r>
              <a:rPr lang="fr-FR" sz="2000"/>
              <a:t> ce transfert ou le soumettre à certaines conditions (paiement total du prix par exemple).</a:t>
            </a:r>
          </a:p>
          <a:p>
            <a:pPr>
              <a:lnSpc>
                <a:spcPct val="90000"/>
              </a:lnSpc>
            </a:pPr>
            <a:endParaRPr lang="fr-FR" sz="2000"/>
          </a:p>
        </p:txBody>
      </p:sp>
      <p:pic>
        <p:nvPicPr>
          <p:cNvPr id="27655" name="Picture 7"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827088" y="5075238"/>
            <a:ext cx="792162" cy="769937"/>
          </a:xfrm>
          <a:noFill/>
          <a:ln/>
        </p:spPr>
      </p:pic>
      <p:pic>
        <p:nvPicPr>
          <p:cNvPr id="27656" name="Picture 8"/>
          <p:cNvPicPr>
            <a:picLocks noChangeAspect="1" noChangeArrowheads="1"/>
          </p:cNvPicPr>
          <p:nvPr>
            <p:ph sz="quarter" idx="3"/>
          </p:nvPr>
        </p:nvPicPr>
        <p:blipFill>
          <a:blip r:embed="rId4" cstate="print"/>
          <a:srcRect/>
          <a:stretch>
            <a:fillRect/>
          </a:stretch>
        </p:blipFill>
        <p:spPr>
          <a:xfrm>
            <a:off x="4067175" y="1268413"/>
            <a:ext cx="854075" cy="1296987"/>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e la date 5"/>
          <p:cNvSpPr>
            <a:spLocks noGrp="1"/>
          </p:cNvSpPr>
          <p:nvPr>
            <p:ph type="dt" sz="half" idx="10"/>
          </p:nvPr>
        </p:nvSpPr>
        <p:spPr/>
        <p:txBody>
          <a:bodyPr/>
          <a:lstStyle/>
          <a:p>
            <a:r>
              <a:rPr lang="fr-FR"/>
              <a:t>Mars 2004</a:t>
            </a:r>
          </a:p>
        </p:txBody>
      </p:sp>
      <p:sp>
        <p:nvSpPr>
          <p:cNvPr id="9" name="Espace réservé du pied de page 6"/>
          <p:cNvSpPr>
            <a:spLocks noGrp="1"/>
          </p:cNvSpPr>
          <p:nvPr>
            <p:ph type="ftr" sz="quarter" idx="11"/>
          </p:nvPr>
        </p:nvSpPr>
        <p:spPr/>
        <p:txBody>
          <a:bodyPr/>
          <a:lstStyle/>
          <a:p>
            <a:r>
              <a:rPr lang="fr-FR"/>
              <a:t>Le contrat de vente</a:t>
            </a:r>
          </a:p>
        </p:txBody>
      </p:sp>
      <p:sp>
        <p:nvSpPr>
          <p:cNvPr id="10" name="Espace réservé du numéro de diapositive 7"/>
          <p:cNvSpPr>
            <a:spLocks noGrp="1"/>
          </p:cNvSpPr>
          <p:nvPr>
            <p:ph type="sldNum" sz="quarter" idx="12"/>
          </p:nvPr>
        </p:nvSpPr>
        <p:spPr/>
        <p:txBody>
          <a:bodyPr/>
          <a:lstStyle/>
          <a:p>
            <a:fld id="{1D807547-911A-4D00-B874-B2D41C77D076}" type="slidenum">
              <a:rPr lang="fr-FR"/>
              <a:pPr/>
              <a:t>16</a:t>
            </a:fld>
            <a:endParaRPr lang="fr-FR"/>
          </a:p>
        </p:txBody>
      </p:sp>
      <p:sp>
        <p:nvSpPr>
          <p:cNvPr id="28674" name="Rectangle 2"/>
          <p:cNvSpPr>
            <a:spLocks noGrp="1" noChangeArrowheads="1"/>
          </p:cNvSpPr>
          <p:nvPr>
            <p:ph type="title"/>
          </p:nvPr>
        </p:nvSpPr>
        <p:spPr/>
        <p:txBody>
          <a:bodyPr/>
          <a:lstStyle/>
          <a:p>
            <a:r>
              <a:rPr lang="fr-FR"/>
              <a:t>Les obligations du vendeur</a:t>
            </a:r>
          </a:p>
        </p:txBody>
      </p:sp>
      <p:sp>
        <p:nvSpPr>
          <p:cNvPr id="28675" name="Rectangle 3"/>
          <p:cNvSpPr>
            <a:spLocks noGrp="1" noChangeArrowheads="1"/>
          </p:cNvSpPr>
          <p:nvPr>
            <p:ph type="body" sz="half" idx="1"/>
          </p:nvPr>
        </p:nvSpPr>
        <p:spPr>
          <a:xfrm>
            <a:off x="395288" y="1268413"/>
            <a:ext cx="6840537" cy="1541462"/>
          </a:xfrm>
        </p:spPr>
        <p:txBody>
          <a:bodyPr/>
          <a:lstStyle/>
          <a:p>
            <a:pPr marL="0" indent="0" algn="just">
              <a:lnSpc>
                <a:spcPct val="80000"/>
              </a:lnSpc>
              <a:buFontTx/>
              <a:buNone/>
            </a:pPr>
            <a:r>
              <a:rPr lang="fr-FR" sz="1600" b="1">
                <a:cs typeface="Arial" charset="0"/>
              </a:rPr>
              <a:t>Obligation de délivrance</a:t>
            </a:r>
          </a:p>
          <a:p>
            <a:pPr marL="0" indent="0" algn="just">
              <a:lnSpc>
                <a:spcPct val="80000"/>
              </a:lnSpc>
              <a:buFontTx/>
              <a:buNone/>
            </a:pPr>
            <a:r>
              <a:rPr lang="fr-FR" sz="1600">
                <a:cs typeface="Arial" charset="0"/>
              </a:rPr>
              <a:t>Le vendeur doit délivrer la chose qui fait l’objet du contrat, c'est-à-dire la mettre à la </a:t>
            </a:r>
            <a:r>
              <a:rPr lang="fr-FR" sz="1600" b="1">
                <a:solidFill>
                  <a:srgbClr val="FF0000"/>
                </a:solidFill>
                <a:cs typeface="Arial" charset="0"/>
              </a:rPr>
              <a:t>disposition</a:t>
            </a:r>
            <a:r>
              <a:rPr lang="fr-FR" sz="1600">
                <a:cs typeface="Arial" charset="0"/>
              </a:rPr>
              <a:t> de l'acheteur. Attention de ne pas confondre "délivrance" et "livraison": sauf clause particulière, c'est à l'acheteur qu'il incombe de retirer la chose, c'est-à-dire de venir la chercher.</a:t>
            </a:r>
          </a:p>
          <a:p>
            <a:pPr marL="0" indent="0" algn="just">
              <a:lnSpc>
                <a:spcPct val="80000"/>
              </a:lnSpc>
              <a:buFontTx/>
              <a:buNone/>
            </a:pPr>
            <a:r>
              <a:rPr lang="fr-FR" sz="1600">
                <a:cs typeface="Arial" charset="0"/>
              </a:rPr>
              <a:t/>
            </a:r>
            <a:br>
              <a:rPr lang="fr-FR" sz="1600">
                <a:cs typeface="Arial" charset="0"/>
              </a:rPr>
            </a:br>
            <a:endParaRPr lang="fr-FR" sz="1600">
              <a:cs typeface="Arial" charset="0"/>
            </a:endParaRPr>
          </a:p>
        </p:txBody>
      </p:sp>
      <p:pic>
        <p:nvPicPr>
          <p:cNvPr id="28676" name="Picture 4"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611188" y="5492750"/>
            <a:ext cx="720725" cy="698500"/>
          </a:xfrm>
          <a:noFill/>
          <a:ln/>
        </p:spPr>
      </p:pic>
      <p:pic>
        <p:nvPicPr>
          <p:cNvPr id="28678" name="Picture 6" descr="j0284133"/>
          <p:cNvPicPr>
            <a:picLocks noChangeAspect="1" noChangeArrowheads="1" noCrop="1"/>
          </p:cNvPicPr>
          <p:nvPr>
            <p:ph sz="quarter" idx="3"/>
          </p:nvPr>
        </p:nvPicPr>
        <p:blipFill>
          <a:blip r:embed="rId4" cstate="print"/>
          <a:srcRect/>
          <a:stretch>
            <a:fillRect/>
          </a:stretch>
        </p:blipFill>
        <p:spPr>
          <a:xfrm>
            <a:off x="7380288" y="1484313"/>
            <a:ext cx="1047750" cy="1123950"/>
          </a:xfrm>
          <a:noFill/>
          <a:ln/>
        </p:spPr>
      </p:pic>
      <p:sp>
        <p:nvSpPr>
          <p:cNvPr id="28680" name="Text Box 8"/>
          <p:cNvSpPr txBox="1">
            <a:spLocks noChangeArrowheads="1"/>
          </p:cNvSpPr>
          <p:nvPr/>
        </p:nvSpPr>
        <p:spPr bwMode="auto">
          <a:xfrm>
            <a:off x="539750" y="3429000"/>
            <a:ext cx="7920038" cy="366713"/>
          </a:xfrm>
          <a:prstGeom prst="rect">
            <a:avLst/>
          </a:prstGeom>
          <a:noFill/>
          <a:ln w="9525">
            <a:noFill/>
            <a:miter lim="800000"/>
            <a:headEnd/>
            <a:tailEnd/>
          </a:ln>
          <a:effectLst/>
        </p:spPr>
        <p:txBody>
          <a:bodyPr>
            <a:spAutoFit/>
          </a:bodyPr>
          <a:lstStyle/>
          <a:p>
            <a:pPr>
              <a:spcBef>
                <a:spcPct val="50000"/>
              </a:spcBef>
            </a:pPr>
            <a:endParaRPr lang="fr-FR"/>
          </a:p>
        </p:txBody>
      </p:sp>
      <p:sp>
        <p:nvSpPr>
          <p:cNvPr id="28683" name="Text Box 11"/>
          <p:cNvSpPr txBox="1">
            <a:spLocks noChangeArrowheads="1"/>
          </p:cNvSpPr>
          <p:nvPr/>
        </p:nvSpPr>
        <p:spPr bwMode="auto">
          <a:xfrm>
            <a:off x="395288" y="2781300"/>
            <a:ext cx="7993062" cy="2676525"/>
          </a:xfrm>
          <a:prstGeom prst="rect">
            <a:avLst/>
          </a:prstGeom>
          <a:noFill/>
          <a:ln w="9525">
            <a:noFill/>
            <a:miter lim="800000"/>
            <a:headEnd/>
            <a:tailEnd/>
          </a:ln>
          <a:effectLst/>
        </p:spPr>
        <p:txBody>
          <a:bodyPr>
            <a:spAutoFit/>
          </a:bodyPr>
          <a:lstStyle/>
          <a:p>
            <a:r>
              <a:rPr lang="fr-FR" sz="1400" b="1">
                <a:latin typeface="Batang" pitchFamily="18" charset="-127"/>
              </a:rPr>
              <a:t>La garantie légale</a:t>
            </a:r>
          </a:p>
          <a:p>
            <a:pPr algn="just"/>
            <a:r>
              <a:rPr lang="fr-FR" sz="1400">
                <a:latin typeface="Batang" pitchFamily="18" charset="-127"/>
              </a:rPr>
              <a:t>Cette garantie légale couvre les </a:t>
            </a:r>
            <a:r>
              <a:rPr lang="fr-FR" sz="1400" b="1">
                <a:solidFill>
                  <a:srgbClr val="FF0000"/>
                </a:solidFill>
                <a:latin typeface="Batang" pitchFamily="18" charset="-127"/>
              </a:rPr>
              <a:t>vices cachés</a:t>
            </a:r>
            <a:r>
              <a:rPr lang="fr-FR" sz="1400">
                <a:latin typeface="Batang" pitchFamily="18" charset="-127"/>
              </a:rPr>
              <a:t> datant d'avant la vente et rendant la marchandise impropre à son usage. Cette garantie légale est </a:t>
            </a:r>
            <a:r>
              <a:rPr lang="fr-FR" sz="1400" b="1">
                <a:solidFill>
                  <a:srgbClr val="FF0000"/>
                </a:solidFill>
                <a:latin typeface="Batang" pitchFamily="18" charset="-127"/>
              </a:rPr>
              <a:t>obligatoire</a:t>
            </a:r>
            <a:r>
              <a:rPr lang="fr-FR" sz="1400">
                <a:latin typeface="Batang" pitchFamily="18" charset="-127"/>
              </a:rPr>
              <a:t>, </a:t>
            </a:r>
            <a:r>
              <a:rPr lang="fr-FR" sz="1400" b="1">
                <a:solidFill>
                  <a:srgbClr val="FF0000"/>
                </a:solidFill>
                <a:latin typeface="Batang" pitchFamily="18" charset="-127"/>
              </a:rPr>
              <a:t>gratuite</a:t>
            </a:r>
            <a:r>
              <a:rPr lang="fr-FR" sz="1400">
                <a:latin typeface="Batang" pitchFamily="18" charset="-127"/>
              </a:rPr>
              <a:t> et </a:t>
            </a:r>
            <a:r>
              <a:rPr lang="fr-FR" sz="1400" b="1">
                <a:solidFill>
                  <a:srgbClr val="FF0000"/>
                </a:solidFill>
                <a:latin typeface="Batang" pitchFamily="18" charset="-127"/>
              </a:rPr>
              <a:t>illimitée</a:t>
            </a:r>
            <a:r>
              <a:rPr lang="fr-FR" sz="1400">
                <a:latin typeface="Batang" pitchFamily="18" charset="-127"/>
              </a:rPr>
              <a:t> dans le temps. Mais, pour en bénéficier, il faudra apporter la preuve du défaut.</a:t>
            </a:r>
          </a:p>
          <a:p>
            <a:endParaRPr lang="fr-FR" sz="1400" b="1">
              <a:latin typeface="Batang" pitchFamily="18" charset="-127"/>
            </a:endParaRPr>
          </a:p>
          <a:p>
            <a:r>
              <a:rPr lang="fr-FR" sz="1400" b="1">
                <a:latin typeface="Batang" pitchFamily="18" charset="-127"/>
              </a:rPr>
              <a:t>La garantie contractuelle</a:t>
            </a:r>
          </a:p>
          <a:p>
            <a:pPr algn="just"/>
            <a:r>
              <a:rPr lang="fr-FR" sz="1400">
                <a:latin typeface="Batang" pitchFamily="18" charset="-127"/>
              </a:rPr>
              <a:t>Le vendeur peut aussi vous proposer une garantie contractuelle qui prévoit différentes prestations (pièces, main-d'œuvre, déplacement, etc.)</a:t>
            </a:r>
          </a:p>
          <a:p>
            <a:pPr algn="just"/>
            <a:endParaRPr lang="fr-FR" sz="1400">
              <a:latin typeface="Batang" pitchFamily="18" charset="-127"/>
            </a:endParaRPr>
          </a:p>
          <a:p>
            <a:pPr algn="just"/>
            <a:r>
              <a:rPr lang="fr-FR" sz="1400">
                <a:latin typeface="Batang" pitchFamily="18" charset="-127"/>
              </a:rPr>
              <a:t>À la différence de la garantie légale, la garantie contractuelle peut être </a:t>
            </a:r>
            <a:r>
              <a:rPr lang="fr-FR" sz="1400" b="1">
                <a:solidFill>
                  <a:srgbClr val="FF0000"/>
                </a:solidFill>
                <a:latin typeface="Batang" pitchFamily="18" charset="-127"/>
              </a:rPr>
              <a:t>payante</a:t>
            </a:r>
            <a:r>
              <a:rPr lang="fr-FR" sz="1400">
                <a:latin typeface="Batang" pitchFamily="18" charset="-127"/>
              </a:rPr>
              <a:t> et est prévue pour une durée </a:t>
            </a:r>
            <a:r>
              <a:rPr lang="fr-FR" sz="1400" b="1">
                <a:solidFill>
                  <a:srgbClr val="FF0000"/>
                </a:solidFill>
                <a:latin typeface="Batang" pitchFamily="18" charset="-127"/>
              </a:rPr>
              <a:t>limitée</a:t>
            </a:r>
            <a:r>
              <a:rPr lang="fr-FR" sz="1600">
                <a:latin typeface="Batang" pitchFamily="18" charset="-127"/>
              </a:rPr>
              <a:t>. </a:t>
            </a:r>
            <a:r>
              <a:rPr lang="fr-FR" sz="1400">
                <a:latin typeface="Batang" pitchFamily="18" charset="-127"/>
              </a:rPr>
              <a:t>C'est ce que les vendeurs désignent lorsqu'ils parlent de «garantie». </a:t>
            </a:r>
            <a:endParaRPr lang="fr-FR" sz="14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e la date 5"/>
          <p:cNvSpPr>
            <a:spLocks noGrp="1"/>
          </p:cNvSpPr>
          <p:nvPr>
            <p:ph type="dt" sz="half" idx="10"/>
          </p:nvPr>
        </p:nvSpPr>
        <p:spPr/>
        <p:txBody>
          <a:bodyPr/>
          <a:lstStyle/>
          <a:p>
            <a:r>
              <a:rPr lang="fr-FR"/>
              <a:t>Mars 2004</a:t>
            </a:r>
          </a:p>
        </p:txBody>
      </p:sp>
      <p:sp>
        <p:nvSpPr>
          <p:cNvPr id="8" name="Espace réservé du pied de page 6"/>
          <p:cNvSpPr>
            <a:spLocks noGrp="1"/>
          </p:cNvSpPr>
          <p:nvPr>
            <p:ph type="ftr" sz="quarter" idx="11"/>
          </p:nvPr>
        </p:nvSpPr>
        <p:spPr/>
        <p:txBody>
          <a:bodyPr/>
          <a:lstStyle/>
          <a:p>
            <a:r>
              <a:rPr lang="fr-FR"/>
              <a:t>Le contrat de vente</a:t>
            </a:r>
          </a:p>
        </p:txBody>
      </p:sp>
      <p:sp>
        <p:nvSpPr>
          <p:cNvPr id="9" name="Espace réservé du numéro de diapositive 7"/>
          <p:cNvSpPr>
            <a:spLocks noGrp="1"/>
          </p:cNvSpPr>
          <p:nvPr>
            <p:ph type="sldNum" sz="quarter" idx="12"/>
          </p:nvPr>
        </p:nvSpPr>
        <p:spPr/>
        <p:txBody>
          <a:bodyPr/>
          <a:lstStyle/>
          <a:p>
            <a:fld id="{F918D6FF-35CA-4CE0-937A-A04C47FCCEE8}" type="slidenum">
              <a:rPr lang="fr-FR"/>
              <a:pPr/>
              <a:t>17</a:t>
            </a:fld>
            <a:endParaRPr lang="fr-FR"/>
          </a:p>
        </p:txBody>
      </p:sp>
      <p:sp>
        <p:nvSpPr>
          <p:cNvPr id="29698" name="Rectangle 2"/>
          <p:cNvSpPr>
            <a:spLocks noGrp="1" noChangeArrowheads="1"/>
          </p:cNvSpPr>
          <p:nvPr>
            <p:ph type="title"/>
          </p:nvPr>
        </p:nvSpPr>
        <p:spPr/>
        <p:txBody>
          <a:bodyPr/>
          <a:lstStyle/>
          <a:p>
            <a:r>
              <a:rPr lang="fr-FR"/>
              <a:t>Les obligations de l’acheteur</a:t>
            </a:r>
          </a:p>
        </p:txBody>
      </p:sp>
      <p:sp>
        <p:nvSpPr>
          <p:cNvPr id="29699" name="Rectangle 3"/>
          <p:cNvSpPr>
            <a:spLocks noGrp="1" noChangeArrowheads="1"/>
          </p:cNvSpPr>
          <p:nvPr>
            <p:ph type="body" sz="half" idx="1"/>
          </p:nvPr>
        </p:nvSpPr>
        <p:spPr>
          <a:xfrm>
            <a:off x="395288" y="1484313"/>
            <a:ext cx="8220075" cy="3341687"/>
          </a:xfrm>
        </p:spPr>
        <p:txBody>
          <a:bodyPr/>
          <a:lstStyle/>
          <a:p>
            <a:pPr algn="just"/>
            <a:r>
              <a:rPr lang="fr-FR" sz="2000" b="1"/>
              <a:t>L’obligation de retirement</a:t>
            </a:r>
            <a:r>
              <a:rPr lang="fr-FR" sz="2000"/>
              <a:t> : l’acheteur doit prendre livraison de la chose. S’il ne le fait pas le vendeur peut : refuser d’exécuter ses propres obligations ; demander l’exécution de la vente ; demander la </a:t>
            </a:r>
            <a:r>
              <a:rPr lang="fr-FR" sz="2000" b="1">
                <a:solidFill>
                  <a:srgbClr val="FF0000"/>
                </a:solidFill>
              </a:rPr>
              <a:t>résolution</a:t>
            </a:r>
            <a:r>
              <a:rPr lang="fr-FR" sz="2000"/>
              <a:t> (annulation) de la vente.</a:t>
            </a:r>
          </a:p>
          <a:p>
            <a:pPr algn="just">
              <a:buFontTx/>
              <a:buNone/>
            </a:pPr>
            <a:endParaRPr lang="fr-FR" sz="2000"/>
          </a:p>
          <a:p>
            <a:pPr algn="just"/>
            <a:r>
              <a:rPr lang="fr-FR" sz="2000" b="1"/>
              <a:t>Le paiement du prix</a:t>
            </a:r>
            <a:r>
              <a:rPr lang="fr-FR" sz="2000"/>
              <a:t> : l’acheteur doit </a:t>
            </a:r>
            <a:r>
              <a:rPr lang="fr-FR" sz="2000" b="1">
                <a:solidFill>
                  <a:srgbClr val="FF0000"/>
                </a:solidFill>
              </a:rPr>
              <a:t>payer le prix</a:t>
            </a:r>
            <a:r>
              <a:rPr lang="fr-FR" sz="2000"/>
              <a:t> au jour et lieu prévus par la vente. Ce paiement peut avoir lieu dès la conclusion de la vente (vente au comptant), postérieurement à la vente (vente à crédit), ou en plusieurs échéances (vente à tempérament).</a:t>
            </a:r>
          </a:p>
        </p:txBody>
      </p:sp>
      <p:pic>
        <p:nvPicPr>
          <p:cNvPr id="29700" name="Picture 4"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900113" y="5229225"/>
            <a:ext cx="792162" cy="766763"/>
          </a:xfrm>
          <a:noFill/>
          <a:ln/>
        </p:spPr>
      </p:pic>
      <p:pic>
        <p:nvPicPr>
          <p:cNvPr id="29702" name="Picture 6" descr="smiley_831">
            <a:hlinkClick r:id="rId4" action="ppaction://hlinksldjump"/>
          </p:cNvPr>
          <p:cNvPicPr>
            <a:picLocks noChangeAspect="1" noChangeArrowheads="1" noCrop="1"/>
          </p:cNvPicPr>
          <p:nvPr>
            <p:ph sz="quarter" idx="3"/>
          </p:nvPr>
        </p:nvPicPr>
        <p:blipFill>
          <a:blip r:embed="rId5" cstate="print"/>
          <a:srcRect/>
          <a:stretch>
            <a:fillRect/>
          </a:stretch>
        </p:blipFill>
        <p:spPr>
          <a:xfrm>
            <a:off x="6804025" y="5229225"/>
            <a:ext cx="762000" cy="695325"/>
          </a:xfrm>
          <a:noFill/>
          <a:ln/>
        </p:spPr>
      </p:pic>
      <p:sp>
        <p:nvSpPr>
          <p:cNvPr id="29706" name="Text Box 10"/>
          <p:cNvSpPr txBox="1">
            <a:spLocks noChangeArrowheads="1"/>
          </p:cNvSpPr>
          <p:nvPr/>
        </p:nvSpPr>
        <p:spPr bwMode="auto">
          <a:xfrm>
            <a:off x="7740650" y="5084763"/>
            <a:ext cx="1079500" cy="779462"/>
          </a:xfrm>
          <a:prstGeom prst="rect">
            <a:avLst/>
          </a:prstGeom>
          <a:noFill/>
          <a:ln w="9525">
            <a:noFill/>
            <a:miter lim="800000"/>
            <a:headEnd/>
            <a:tailEnd/>
          </a:ln>
          <a:effectLst/>
        </p:spPr>
        <p:txBody>
          <a:bodyPr>
            <a:spAutoFit/>
          </a:bodyPr>
          <a:lstStyle/>
          <a:p>
            <a:pPr>
              <a:spcBef>
                <a:spcPct val="50000"/>
              </a:spcBef>
            </a:pPr>
            <a:endParaRPr lang="fr-FR"/>
          </a:p>
          <a:p>
            <a:pPr>
              <a:spcBef>
                <a:spcPct val="50000"/>
              </a:spcBef>
            </a:pPr>
            <a:r>
              <a:rPr lang="fr-FR" b="1">
                <a:solidFill>
                  <a:srgbClr val="FF0000"/>
                </a:solidFill>
                <a:hlinkClick r:id="rId4" action="ppaction://hlinksldjump"/>
              </a:rPr>
              <a:t>FIN !</a:t>
            </a:r>
            <a:endParaRPr lang="fr-FR" b="1">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Espace réservé de la date 6"/>
          <p:cNvSpPr>
            <a:spLocks noGrp="1"/>
          </p:cNvSpPr>
          <p:nvPr>
            <p:ph type="dt" sz="half" idx="10"/>
          </p:nvPr>
        </p:nvSpPr>
        <p:spPr/>
        <p:txBody>
          <a:bodyPr/>
          <a:lstStyle/>
          <a:p>
            <a:r>
              <a:rPr lang="fr-FR"/>
              <a:t>Mars 2004</a:t>
            </a:r>
          </a:p>
        </p:txBody>
      </p:sp>
      <p:sp>
        <p:nvSpPr>
          <p:cNvPr id="38" name="Espace réservé du pied de page 7"/>
          <p:cNvSpPr>
            <a:spLocks noGrp="1"/>
          </p:cNvSpPr>
          <p:nvPr>
            <p:ph type="ftr" sz="quarter" idx="11"/>
          </p:nvPr>
        </p:nvSpPr>
        <p:spPr/>
        <p:txBody>
          <a:bodyPr/>
          <a:lstStyle/>
          <a:p>
            <a:r>
              <a:rPr lang="fr-FR"/>
              <a:t>Le contrat de vente</a:t>
            </a:r>
          </a:p>
        </p:txBody>
      </p:sp>
      <p:sp>
        <p:nvSpPr>
          <p:cNvPr id="39" name="Espace réservé du numéro de diapositive 8"/>
          <p:cNvSpPr>
            <a:spLocks noGrp="1"/>
          </p:cNvSpPr>
          <p:nvPr>
            <p:ph type="sldNum" sz="quarter" idx="12"/>
          </p:nvPr>
        </p:nvSpPr>
        <p:spPr/>
        <p:txBody>
          <a:bodyPr/>
          <a:lstStyle/>
          <a:p>
            <a:fld id="{F5BD707B-ABC6-467E-B613-0E4DBD90385F}" type="slidenum">
              <a:rPr lang="fr-FR"/>
              <a:pPr/>
              <a:t>18</a:t>
            </a:fld>
            <a:endParaRPr lang="fr-FR"/>
          </a:p>
        </p:txBody>
      </p:sp>
      <p:sp>
        <p:nvSpPr>
          <p:cNvPr id="59394" name="Rectangle 2"/>
          <p:cNvSpPr>
            <a:spLocks noGrp="1" noChangeArrowheads="1"/>
          </p:cNvSpPr>
          <p:nvPr>
            <p:ph type="title" sz="quarter"/>
          </p:nvPr>
        </p:nvSpPr>
        <p:spPr/>
        <p:txBody>
          <a:bodyPr/>
          <a:lstStyle/>
          <a:p>
            <a:r>
              <a:rPr lang="fr-FR"/>
              <a:t>PETIT TEST !</a:t>
            </a:r>
          </a:p>
        </p:txBody>
      </p:sp>
      <p:pic>
        <p:nvPicPr>
          <p:cNvPr id="59396" name="Picture 4" descr="123gifs003"/>
          <p:cNvPicPr>
            <a:picLocks noChangeAspect="1" noChangeArrowheads="1" noCrop="1"/>
          </p:cNvPicPr>
          <p:nvPr>
            <p:ph sz="quarter" idx="1"/>
          </p:nvPr>
        </p:nvPicPr>
        <p:blipFill>
          <a:blip r:embed="rId2" cstate="print"/>
          <a:srcRect/>
          <a:stretch>
            <a:fillRect/>
          </a:stretch>
        </p:blipFill>
        <p:spPr>
          <a:xfrm>
            <a:off x="4067175" y="1125538"/>
            <a:ext cx="762000" cy="647700"/>
          </a:xfrm>
          <a:noFill/>
          <a:ln/>
        </p:spPr>
      </p:pic>
      <p:pic>
        <p:nvPicPr>
          <p:cNvPr id="59553" name="Picture 161" descr="flech9">
            <a:hlinkClick r:id="rId3" action="ppaction://hlinksldjump"/>
          </p:cNvPr>
          <p:cNvPicPr>
            <a:picLocks noChangeAspect="1" noChangeArrowheads="1" noCrop="1"/>
          </p:cNvPicPr>
          <p:nvPr>
            <p:ph sz="quarter" idx="2"/>
          </p:nvPr>
        </p:nvPicPr>
        <p:blipFill>
          <a:blip r:embed="rId4" cstate="print"/>
          <a:srcRect/>
          <a:stretch>
            <a:fillRect/>
          </a:stretch>
        </p:blipFill>
        <p:spPr>
          <a:xfrm>
            <a:off x="7451725" y="5373688"/>
            <a:ext cx="792163" cy="768350"/>
          </a:xfrm>
          <a:noFill/>
          <a:ln/>
        </p:spPr>
      </p:pic>
      <p:graphicFrame>
        <p:nvGraphicFramePr>
          <p:cNvPr id="59561" name="Group 169"/>
          <p:cNvGraphicFramePr>
            <a:graphicFrameLocks noGrp="1"/>
          </p:cNvGraphicFramePr>
          <p:nvPr>
            <p:ph sz="quarter" idx="3"/>
          </p:nvPr>
        </p:nvGraphicFramePr>
        <p:xfrm>
          <a:off x="684213" y="1916113"/>
          <a:ext cx="7777162" cy="3187700"/>
        </p:xfrm>
        <a:graphic>
          <a:graphicData uri="http://schemas.openxmlformats.org/drawingml/2006/table">
            <a:tbl>
              <a:tblPr/>
              <a:tblGrid>
                <a:gridCol w="6265862"/>
                <a:gridCol w="719138"/>
                <a:gridCol w="792162"/>
              </a:tblGrid>
              <a:tr h="271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600" b="0" i="0" u="none" strike="noStrike" cap="none" normalizeH="0" baseline="0" smtClean="0">
                          <a:ln>
                            <a:noFill/>
                          </a:ln>
                          <a:solidFill>
                            <a:schemeClr val="tx1"/>
                          </a:solidFill>
                          <a:effectLst/>
                          <a:latin typeface="Batang" pitchFamily="18" charset="-127"/>
                        </a:rPr>
                        <a:t>Le contrat de vente est toujours écrit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Le contrat de vente récapitule l’accord du vendeur et de l’acheteur sur la chose, le prix, les conditions de vente.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Pour que le contrat de vente soit formé, il n’est pas nécessaire que l’on puisse déterminer le prix de la marchandise à partir du bon de commande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Entre commerçants le contrat de vente peut se prouver par tous les moyens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Arrhes et acomptes sont deux termes synonymes qui ont les mêmes conséquences juridiques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Le transfert de propriété s’opère toujours lors du paiement du prix de la marchandise.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5"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6"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554" name="Text Box 162"/>
          <p:cNvSpPr txBox="1">
            <a:spLocks noChangeArrowheads="1"/>
          </p:cNvSpPr>
          <p:nvPr/>
        </p:nvSpPr>
        <p:spPr bwMode="auto">
          <a:xfrm>
            <a:off x="6084888" y="5734050"/>
            <a:ext cx="1368425" cy="366713"/>
          </a:xfrm>
          <a:prstGeom prst="rect">
            <a:avLst/>
          </a:prstGeom>
          <a:noFill/>
          <a:ln w="9525">
            <a:noFill/>
            <a:miter lim="800000"/>
            <a:headEnd/>
            <a:tailEnd/>
          </a:ln>
          <a:effectLst/>
        </p:spPr>
        <p:txBody>
          <a:bodyPr>
            <a:spAutoFit/>
          </a:bodyPr>
          <a:lstStyle/>
          <a:p>
            <a:pPr>
              <a:spcBef>
                <a:spcPct val="50000"/>
              </a:spcBef>
            </a:pPr>
            <a:r>
              <a:rPr lang="fr-FR"/>
              <a:t>         </a:t>
            </a:r>
            <a:r>
              <a:rPr lang="fr-FR" b="1">
                <a:solidFill>
                  <a:srgbClr val="FF0000"/>
                </a:solidFill>
              </a:rPr>
              <a:t>Suite</a:t>
            </a:r>
          </a:p>
        </p:txBody>
      </p:sp>
      <p:pic>
        <p:nvPicPr>
          <p:cNvPr id="59557" name="Picture 165" descr="flech10">
            <a:hlinkClick r:id="rId7" action="ppaction://hlinksldjump"/>
          </p:cNvPr>
          <p:cNvPicPr>
            <a:picLocks noChangeAspect="1" noChangeArrowheads="1" noCrop="1"/>
          </p:cNvPicPr>
          <p:nvPr>
            <p:ph sz="quarter" idx="4"/>
          </p:nvPr>
        </p:nvPicPr>
        <p:blipFill>
          <a:blip r:embed="rId8" cstate="print"/>
          <a:srcRect/>
          <a:stretch>
            <a:fillRect/>
          </a:stretch>
        </p:blipFill>
        <p:spPr>
          <a:xfrm>
            <a:off x="827088" y="5375275"/>
            <a:ext cx="720725" cy="698500"/>
          </a:xfrm>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Espace réservé de la date 5"/>
          <p:cNvSpPr>
            <a:spLocks noGrp="1"/>
          </p:cNvSpPr>
          <p:nvPr>
            <p:ph type="dt" sz="half" idx="10"/>
          </p:nvPr>
        </p:nvSpPr>
        <p:spPr/>
        <p:txBody>
          <a:bodyPr/>
          <a:lstStyle/>
          <a:p>
            <a:r>
              <a:rPr lang="fr-FR"/>
              <a:t>Mars 2004</a:t>
            </a:r>
          </a:p>
        </p:txBody>
      </p:sp>
      <p:sp>
        <p:nvSpPr>
          <p:cNvPr id="46" name="Espace réservé du pied de page 6"/>
          <p:cNvSpPr>
            <a:spLocks noGrp="1"/>
          </p:cNvSpPr>
          <p:nvPr>
            <p:ph type="ftr" sz="quarter" idx="11"/>
          </p:nvPr>
        </p:nvSpPr>
        <p:spPr/>
        <p:txBody>
          <a:bodyPr/>
          <a:lstStyle/>
          <a:p>
            <a:r>
              <a:rPr lang="fr-FR"/>
              <a:t>Le contrat de vente</a:t>
            </a:r>
          </a:p>
        </p:txBody>
      </p:sp>
      <p:sp>
        <p:nvSpPr>
          <p:cNvPr id="47" name="Espace réservé du numéro de diapositive 7"/>
          <p:cNvSpPr>
            <a:spLocks noGrp="1"/>
          </p:cNvSpPr>
          <p:nvPr>
            <p:ph type="sldNum" sz="quarter" idx="12"/>
          </p:nvPr>
        </p:nvSpPr>
        <p:spPr/>
        <p:txBody>
          <a:bodyPr/>
          <a:lstStyle/>
          <a:p>
            <a:fld id="{0A7914F0-791F-4B4A-BC36-F8A9CD6EE471}" type="slidenum">
              <a:rPr lang="fr-FR"/>
              <a:pPr/>
              <a:t>19</a:t>
            </a:fld>
            <a:endParaRPr lang="fr-FR"/>
          </a:p>
        </p:txBody>
      </p:sp>
      <p:sp>
        <p:nvSpPr>
          <p:cNvPr id="73828" name="Rectangle 100"/>
          <p:cNvSpPr>
            <a:spLocks noGrp="1" noChangeArrowheads="1"/>
          </p:cNvSpPr>
          <p:nvPr>
            <p:ph type="title"/>
          </p:nvPr>
        </p:nvSpPr>
        <p:spPr/>
        <p:txBody>
          <a:bodyPr/>
          <a:lstStyle/>
          <a:p>
            <a:r>
              <a:rPr lang="fr-FR"/>
              <a:t>Petit test suite et fin !</a:t>
            </a:r>
          </a:p>
        </p:txBody>
      </p:sp>
      <p:graphicFrame>
        <p:nvGraphicFramePr>
          <p:cNvPr id="73847" name="Group 119"/>
          <p:cNvGraphicFramePr>
            <a:graphicFrameLocks noGrp="1"/>
          </p:cNvGraphicFramePr>
          <p:nvPr>
            <p:ph sz="half" idx="1"/>
          </p:nvPr>
        </p:nvGraphicFramePr>
        <p:xfrm>
          <a:off x="539750" y="1268413"/>
          <a:ext cx="8002588" cy="4024312"/>
        </p:xfrm>
        <a:graphic>
          <a:graphicData uri="http://schemas.openxmlformats.org/drawingml/2006/table">
            <a:tbl>
              <a:tblPr/>
              <a:tblGrid>
                <a:gridCol w="6346825"/>
                <a:gridCol w="792163"/>
                <a:gridCol w="863600"/>
              </a:tblGrid>
              <a:tr h="463550">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La garantie contractuelle est limitée dans le temps.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Un matériel en panne depuis 6 mois ne peut plus être couvert par la garantie légale.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28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Un professionnel peut contractuellement imposer à un consommateur une clause qui limite la durée de la garantie légale.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Demander un acompte à la confirmation de la commande est une clause abusive.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Lorsque j’envoie une commande par Internet je ne peux plus revenir sur ma décision.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28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Toute commande par téléphone doit faire l’objet d’une confirmation par écrit.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Le vendeur à une obligation de délivrance. Il doit livrer la chose au domicile de l’acheteur.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1400" b="0" i="0" u="none" strike="noStrike" cap="none" normalizeH="0" baseline="0" smtClean="0">
                          <a:ln>
                            <a:noFill/>
                          </a:ln>
                          <a:solidFill>
                            <a:schemeClr val="tx1"/>
                          </a:solidFill>
                          <a:effectLst/>
                          <a:latin typeface="Batang" pitchFamily="18" charset="-127"/>
                        </a:rPr>
                        <a:t>Le vendeur impayé peut demander la résolution de la vente.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2" action="ppaction://hlinksldjump"/>
                        </a:rPr>
                        <a:t>OUI</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r-FR" sz="2000" b="0" i="0" u="none" strike="noStrike" cap="none" normalizeH="0" baseline="0" smtClean="0">
                          <a:ln>
                            <a:noFill/>
                          </a:ln>
                          <a:solidFill>
                            <a:schemeClr val="tx1"/>
                          </a:solidFill>
                          <a:effectLst/>
                          <a:latin typeface="Batang" pitchFamily="18" charset="-127"/>
                          <a:hlinkClick r:id="rId3" action="ppaction://hlinksldjump"/>
                        </a:rPr>
                        <a:t>NON</a:t>
                      </a:r>
                      <a:endParaRPr kumimoji="0" lang="fr-FR" sz="2000" b="0" i="0" u="none" strike="noStrike" cap="none" normalizeH="0" baseline="0" smtClean="0">
                        <a:ln>
                          <a:noFill/>
                        </a:ln>
                        <a:solidFill>
                          <a:schemeClr val="tx1"/>
                        </a:solidFill>
                        <a:effectLst/>
                        <a:latin typeface="Batang" pitchFamily="18" charset="-127"/>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73827" name="Picture 99" descr="enfant_62">
            <a:hlinkClick r:id="rId4" action="ppaction://hlinksldjump"/>
          </p:cNvPr>
          <p:cNvPicPr>
            <a:picLocks noChangeAspect="1" noChangeArrowheads="1" noCrop="1"/>
          </p:cNvPicPr>
          <p:nvPr>
            <p:ph sz="quarter" idx="2"/>
          </p:nvPr>
        </p:nvPicPr>
        <p:blipFill>
          <a:blip r:embed="rId5" cstate="print"/>
          <a:srcRect/>
          <a:stretch>
            <a:fillRect/>
          </a:stretch>
        </p:blipFill>
        <p:spPr>
          <a:xfrm>
            <a:off x="6588125" y="5373688"/>
            <a:ext cx="1504950" cy="885825"/>
          </a:xfrm>
          <a:noFill/>
          <a:ln/>
        </p:spPr>
      </p:pic>
      <p:pic>
        <p:nvPicPr>
          <p:cNvPr id="73834" name="Picture 106" descr="flech10">
            <a:hlinkClick r:id="rId6" action="ppaction://hlinksldjump"/>
          </p:cNvPr>
          <p:cNvPicPr>
            <a:picLocks noChangeAspect="1" noChangeArrowheads="1" noCrop="1"/>
          </p:cNvPicPr>
          <p:nvPr>
            <p:ph sz="quarter" idx="3"/>
          </p:nvPr>
        </p:nvPicPr>
        <p:blipFill>
          <a:blip r:embed="rId7" cstate="print"/>
          <a:srcRect/>
          <a:stretch>
            <a:fillRect/>
          </a:stretch>
        </p:blipFill>
        <p:spPr>
          <a:xfrm>
            <a:off x="684213" y="5494338"/>
            <a:ext cx="719137" cy="696912"/>
          </a:xfrm>
          <a:noFill/>
          <a:ln/>
        </p:spPr>
      </p:pic>
      <p:sp>
        <p:nvSpPr>
          <p:cNvPr id="73845" name="Text Box 117"/>
          <p:cNvSpPr txBox="1">
            <a:spLocks noChangeArrowheads="1"/>
          </p:cNvSpPr>
          <p:nvPr/>
        </p:nvSpPr>
        <p:spPr bwMode="auto">
          <a:xfrm>
            <a:off x="4643438" y="5805488"/>
            <a:ext cx="1584325" cy="366712"/>
          </a:xfrm>
          <a:prstGeom prst="rect">
            <a:avLst/>
          </a:prstGeom>
          <a:noFill/>
          <a:ln w="9525">
            <a:noFill/>
            <a:miter lim="800000"/>
            <a:headEnd/>
            <a:tailEnd/>
          </a:ln>
          <a:effectLst/>
        </p:spPr>
        <p:txBody>
          <a:bodyPr>
            <a:spAutoFit/>
          </a:bodyPr>
          <a:lstStyle/>
          <a:p>
            <a:pPr>
              <a:spcBef>
                <a:spcPct val="50000"/>
              </a:spcBef>
            </a:pPr>
            <a:endParaRPr lang="fr-FR"/>
          </a:p>
        </p:txBody>
      </p:sp>
      <p:sp>
        <p:nvSpPr>
          <p:cNvPr id="73846" name="Text Box 118"/>
          <p:cNvSpPr txBox="1">
            <a:spLocks noChangeArrowheads="1"/>
          </p:cNvSpPr>
          <p:nvPr/>
        </p:nvSpPr>
        <p:spPr bwMode="auto">
          <a:xfrm>
            <a:off x="4427538" y="5949950"/>
            <a:ext cx="2376487" cy="366713"/>
          </a:xfrm>
          <a:prstGeom prst="rect">
            <a:avLst/>
          </a:prstGeom>
          <a:noFill/>
          <a:ln w="9525">
            <a:noFill/>
            <a:miter lim="800000"/>
            <a:headEnd/>
            <a:tailEnd/>
          </a:ln>
          <a:effectLst/>
        </p:spPr>
        <p:txBody>
          <a:bodyPr>
            <a:spAutoFit/>
          </a:bodyPr>
          <a:lstStyle/>
          <a:p>
            <a:pPr>
              <a:spcBef>
                <a:spcPct val="50000"/>
              </a:spcBef>
            </a:pPr>
            <a:r>
              <a:rPr lang="fr-FR" b="1">
                <a:solidFill>
                  <a:srgbClr val="FF0000"/>
                </a:solidFill>
              </a:rPr>
              <a:t>Recommençons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e la date 5"/>
          <p:cNvSpPr>
            <a:spLocks noGrp="1"/>
          </p:cNvSpPr>
          <p:nvPr>
            <p:ph type="dt" sz="half" idx="10"/>
          </p:nvPr>
        </p:nvSpPr>
        <p:spPr/>
        <p:txBody>
          <a:bodyPr/>
          <a:lstStyle/>
          <a:p>
            <a:r>
              <a:rPr lang="fr-FR"/>
              <a:t>Mars 2004</a:t>
            </a:r>
          </a:p>
        </p:txBody>
      </p:sp>
      <p:sp>
        <p:nvSpPr>
          <p:cNvPr id="9" name="Espace réservé du pied de page 6"/>
          <p:cNvSpPr>
            <a:spLocks noGrp="1"/>
          </p:cNvSpPr>
          <p:nvPr>
            <p:ph type="ftr" sz="quarter" idx="11"/>
          </p:nvPr>
        </p:nvSpPr>
        <p:spPr/>
        <p:txBody>
          <a:bodyPr/>
          <a:lstStyle/>
          <a:p>
            <a:r>
              <a:rPr lang="fr-FR"/>
              <a:t>Le contrat de vente</a:t>
            </a:r>
          </a:p>
        </p:txBody>
      </p:sp>
      <p:sp>
        <p:nvSpPr>
          <p:cNvPr id="10" name="Espace réservé du numéro de diapositive 7"/>
          <p:cNvSpPr>
            <a:spLocks noGrp="1"/>
          </p:cNvSpPr>
          <p:nvPr>
            <p:ph type="sldNum" sz="quarter" idx="12"/>
          </p:nvPr>
        </p:nvSpPr>
        <p:spPr/>
        <p:txBody>
          <a:bodyPr/>
          <a:lstStyle/>
          <a:p>
            <a:fld id="{09CFFD83-E6F4-4529-AC2D-2D2EDA49EB2D}" type="slidenum">
              <a:rPr lang="fr-FR"/>
              <a:pPr/>
              <a:t>2</a:t>
            </a:fld>
            <a:endParaRPr lang="fr-FR"/>
          </a:p>
        </p:txBody>
      </p:sp>
      <p:sp>
        <p:nvSpPr>
          <p:cNvPr id="64514" name="Rectangle 2050"/>
          <p:cNvSpPr>
            <a:spLocks noGrp="1" noChangeArrowheads="1"/>
          </p:cNvSpPr>
          <p:nvPr>
            <p:ph type="title"/>
          </p:nvPr>
        </p:nvSpPr>
        <p:spPr/>
        <p:txBody>
          <a:bodyPr/>
          <a:lstStyle/>
          <a:p>
            <a:r>
              <a:rPr lang="fr-FR"/>
              <a:t>Introduction</a:t>
            </a:r>
          </a:p>
        </p:txBody>
      </p:sp>
      <p:sp>
        <p:nvSpPr>
          <p:cNvPr id="64515" name="Rectangle 2051"/>
          <p:cNvSpPr>
            <a:spLocks noGrp="1" noChangeArrowheads="1"/>
          </p:cNvSpPr>
          <p:nvPr>
            <p:ph type="body" sz="half" idx="1"/>
          </p:nvPr>
        </p:nvSpPr>
        <p:spPr>
          <a:xfrm>
            <a:off x="457200" y="2420938"/>
            <a:ext cx="8075613" cy="2952750"/>
          </a:xfrm>
        </p:spPr>
        <p:txBody>
          <a:bodyPr/>
          <a:lstStyle/>
          <a:p>
            <a:pPr marL="0" indent="0" algn="just">
              <a:buFontTx/>
              <a:buNone/>
            </a:pPr>
            <a:r>
              <a:rPr lang="fr-FR" sz="1800"/>
              <a:t>La vente peut revêtir </a:t>
            </a:r>
            <a:r>
              <a:rPr lang="fr-FR" sz="1800" b="1">
                <a:solidFill>
                  <a:srgbClr val="FF0000"/>
                </a:solidFill>
              </a:rPr>
              <a:t>différentes formes</a:t>
            </a:r>
            <a:r>
              <a:rPr lang="fr-FR" sz="1800"/>
              <a:t>. Elle peut être simple (comme la vente au comptant) se conclure, oralement ou par écrit, sous certaines conditions (comme la vente à l’essai), être accompagnée de clauses particulières (comme dans le cas de la location-vente). </a:t>
            </a:r>
          </a:p>
          <a:p>
            <a:pPr marL="0" indent="0" algn="just">
              <a:buFontTx/>
              <a:buNone/>
            </a:pPr>
            <a:r>
              <a:rPr lang="fr-FR" sz="1800"/>
              <a:t>Les modalités de la vente sont souvent définies dans les </a:t>
            </a:r>
            <a:r>
              <a:rPr lang="fr-FR" sz="1800" b="1">
                <a:solidFill>
                  <a:srgbClr val="FF0000"/>
                </a:solidFill>
              </a:rPr>
              <a:t>conditions générales de vente</a:t>
            </a:r>
            <a:r>
              <a:rPr lang="fr-FR" sz="1800"/>
              <a:t> qui permettent à chaque client d’apprécier objectivement l’offre du vendeur.</a:t>
            </a:r>
          </a:p>
          <a:p>
            <a:pPr marL="0" indent="0" algn="just">
              <a:buFontTx/>
              <a:buNone/>
            </a:pPr>
            <a:r>
              <a:rPr lang="fr-FR" sz="1800"/>
              <a:t>Quelle que soit sa forme, la vente est un </a:t>
            </a:r>
            <a:r>
              <a:rPr lang="fr-FR" sz="1800" b="1">
                <a:solidFill>
                  <a:srgbClr val="FF0000"/>
                </a:solidFill>
              </a:rPr>
              <a:t>contrat</a:t>
            </a:r>
            <a:r>
              <a:rPr lang="fr-FR" sz="1800"/>
              <a:t> régi par des règles de droit que le vendeur et l’acheteur doivent connaître.</a:t>
            </a:r>
          </a:p>
        </p:txBody>
      </p:sp>
      <p:pic>
        <p:nvPicPr>
          <p:cNvPr id="64516" name="Picture 2052" descr="flech9">
            <a:hlinkClick r:id="rId2" action="ppaction://hlinksldjump"/>
          </p:cNvPr>
          <p:cNvPicPr>
            <a:picLocks noChangeAspect="1" noChangeArrowheads="1" noCrop="1"/>
          </p:cNvPicPr>
          <p:nvPr>
            <p:ph sz="quarter" idx="2"/>
          </p:nvPr>
        </p:nvPicPr>
        <p:blipFill>
          <a:blip r:embed="rId3" cstate="print"/>
          <a:srcRect/>
          <a:stretch>
            <a:fillRect/>
          </a:stretch>
        </p:blipFill>
        <p:spPr>
          <a:xfrm>
            <a:off x="7451725" y="5373688"/>
            <a:ext cx="757238" cy="735012"/>
          </a:xfrm>
          <a:noFill/>
          <a:ln/>
        </p:spPr>
      </p:pic>
      <p:pic>
        <p:nvPicPr>
          <p:cNvPr id="64518" name="Picture 2054" descr="enfant_58"/>
          <p:cNvPicPr>
            <a:picLocks noChangeAspect="1" noChangeArrowheads="1" noCrop="1"/>
          </p:cNvPicPr>
          <p:nvPr>
            <p:ph sz="quarter" idx="3"/>
          </p:nvPr>
        </p:nvPicPr>
        <p:blipFill>
          <a:blip r:embed="rId4" cstate="print"/>
          <a:srcRect/>
          <a:stretch>
            <a:fillRect/>
          </a:stretch>
        </p:blipFill>
        <p:spPr>
          <a:xfrm>
            <a:off x="4716463" y="1196975"/>
            <a:ext cx="476250" cy="1038225"/>
          </a:xfrm>
          <a:noFill/>
          <a:ln/>
        </p:spPr>
      </p:pic>
      <p:pic>
        <p:nvPicPr>
          <p:cNvPr id="64520" name="Picture 2056" descr="enfant_56"/>
          <p:cNvPicPr>
            <a:picLocks noChangeAspect="1" noChangeArrowheads="1" noCrop="1"/>
          </p:cNvPicPr>
          <p:nvPr/>
        </p:nvPicPr>
        <p:blipFill>
          <a:blip r:embed="rId5" cstate="print"/>
          <a:srcRect/>
          <a:stretch>
            <a:fillRect/>
          </a:stretch>
        </p:blipFill>
        <p:spPr bwMode="auto">
          <a:xfrm>
            <a:off x="3492500" y="1268413"/>
            <a:ext cx="1104900" cy="895350"/>
          </a:xfrm>
          <a:prstGeom prst="rect">
            <a:avLst/>
          </a:prstGeom>
          <a:noFill/>
          <a:ln w="9525">
            <a:noFill/>
            <a:miter lim="800000"/>
            <a:headEnd/>
            <a:tailEnd/>
          </a:ln>
        </p:spPr>
      </p:pic>
      <p:pic>
        <p:nvPicPr>
          <p:cNvPr id="64521" name="Picture 2057" descr="flech10">
            <a:hlinkClick r:id="rId6" action="ppaction://hlinksldjump"/>
          </p:cNvPr>
          <p:cNvPicPr>
            <a:picLocks noChangeAspect="1" noChangeArrowheads="1" noCrop="1"/>
          </p:cNvPicPr>
          <p:nvPr/>
        </p:nvPicPr>
        <p:blipFill>
          <a:blip r:embed="rId7" cstate="print"/>
          <a:srcRect/>
          <a:stretch>
            <a:fillRect/>
          </a:stretch>
        </p:blipFill>
        <p:spPr bwMode="auto">
          <a:xfrm>
            <a:off x="755650" y="5373688"/>
            <a:ext cx="720725" cy="698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e la date 1"/>
          <p:cNvSpPr>
            <a:spLocks noGrp="1"/>
          </p:cNvSpPr>
          <p:nvPr>
            <p:ph type="dt" sz="half" idx="10"/>
          </p:nvPr>
        </p:nvSpPr>
        <p:spPr/>
        <p:txBody>
          <a:bodyPr/>
          <a:lstStyle/>
          <a:p>
            <a:r>
              <a:rPr lang="fr-FR"/>
              <a:t>Mars 2004</a:t>
            </a:r>
          </a:p>
        </p:txBody>
      </p:sp>
      <p:sp>
        <p:nvSpPr>
          <p:cNvPr id="16" name="Espace réservé du pied de page 2"/>
          <p:cNvSpPr>
            <a:spLocks noGrp="1"/>
          </p:cNvSpPr>
          <p:nvPr>
            <p:ph type="ftr" sz="quarter" idx="11"/>
          </p:nvPr>
        </p:nvSpPr>
        <p:spPr/>
        <p:txBody>
          <a:bodyPr/>
          <a:lstStyle/>
          <a:p>
            <a:r>
              <a:rPr lang="fr-FR"/>
              <a:t>Le contrat de vente</a:t>
            </a:r>
          </a:p>
        </p:txBody>
      </p:sp>
      <p:sp>
        <p:nvSpPr>
          <p:cNvPr id="17" name="Espace réservé du numéro de diapositive 3"/>
          <p:cNvSpPr>
            <a:spLocks noGrp="1"/>
          </p:cNvSpPr>
          <p:nvPr>
            <p:ph type="sldNum" sz="quarter" idx="12"/>
          </p:nvPr>
        </p:nvSpPr>
        <p:spPr/>
        <p:txBody>
          <a:bodyPr/>
          <a:lstStyle/>
          <a:p>
            <a:fld id="{C227D5E9-F2BA-4055-912F-D4F5B65412F3}" type="slidenum">
              <a:rPr lang="fr-FR"/>
              <a:pPr/>
              <a:t>20</a:t>
            </a:fld>
            <a:endParaRPr lang="fr-FR"/>
          </a:p>
        </p:txBody>
      </p:sp>
      <p:pic>
        <p:nvPicPr>
          <p:cNvPr id="77831" name="Picture 7" descr="R_DANC~1"/>
          <p:cNvPicPr>
            <a:picLocks noChangeAspect="1" noChangeArrowheads="1"/>
          </p:cNvPicPr>
          <p:nvPr/>
        </p:nvPicPr>
        <p:blipFill>
          <a:blip r:embed="rId2" cstate="print"/>
          <a:srcRect/>
          <a:stretch>
            <a:fillRect/>
          </a:stretch>
        </p:blipFill>
        <p:spPr bwMode="auto">
          <a:xfrm>
            <a:off x="3276600" y="2565400"/>
            <a:ext cx="609600" cy="647700"/>
          </a:xfrm>
          <a:prstGeom prst="rect">
            <a:avLst/>
          </a:prstGeom>
          <a:noFill/>
        </p:spPr>
      </p:pic>
      <p:pic>
        <p:nvPicPr>
          <p:cNvPr id="77832" name="Picture 8" descr="A_DANC~1"/>
          <p:cNvPicPr>
            <a:picLocks noChangeAspect="1" noChangeArrowheads="1"/>
          </p:cNvPicPr>
          <p:nvPr/>
        </p:nvPicPr>
        <p:blipFill>
          <a:blip r:embed="rId3" cstate="print"/>
          <a:srcRect/>
          <a:stretch>
            <a:fillRect/>
          </a:stretch>
        </p:blipFill>
        <p:spPr bwMode="auto">
          <a:xfrm>
            <a:off x="3995738" y="2636838"/>
            <a:ext cx="557212" cy="576262"/>
          </a:xfrm>
          <a:prstGeom prst="rect">
            <a:avLst/>
          </a:prstGeom>
          <a:noFill/>
        </p:spPr>
      </p:pic>
      <p:pic>
        <p:nvPicPr>
          <p:cNvPr id="77833" name="Picture 9" descr="V_DANC~1"/>
          <p:cNvPicPr>
            <a:picLocks noChangeAspect="1" noChangeArrowheads="1" noCrop="1"/>
          </p:cNvPicPr>
          <p:nvPr/>
        </p:nvPicPr>
        <p:blipFill>
          <a:blip r:embed="rId4" cstate="print"/>
          <a:srcRect/>
          <a:stretch>
            <a:fillRect/>
          </a:stretch>
        </p:blipFill>
        <p:spPr bwMode="auto">
          <a:xfrm>
            <a:off x="4643438" y="2708275"/>
            <a:ext cx="503237" cy="503238"/>
          </a:xfrm>
          <a:prstGeom prst="rect">
            <a:avLst/>
          </a:prstGeom>
          <a:noFill/>
        </p:spPr>
      </p:pic>
      <p:pic>
        <p:nvPicPr>
          <p:cNvPr id="77834" name="Picture 10" descr="O_DANC~1"/>
          <p:cNvPicPr>
            <a:picLocks noChangeAspect="1" noChangeArrowheads="1"/>
          </p:cNvPicPr>
          <p:nvPr/>
        </p:nvPicPr>
        <p:blipFill>
          <a:blip r:embed="rId5" cstate="print"/>
          <a:srcRect/>
          <a:stretch>
            <a:fillRect/>
          </a:stretch>
        </p:blipFill>
        <p:spPr bwMode="auto">
          <a:xfrm>
            <a:off x="5219700" y="2636838"/>
            <a:ext cx="504825" cy="504825"/>
          </a:xfrm>
          <a:prstGeom prst="rect">
            <a:avLst/>
          </a:prstGeom>
          <a:noFill/>
        </p:spPr>
      </p:pic>
      <p:pic>
        <p:nvPicPr>
          <p:cNvPr id="77835" name="Picture 11" descr="ZC_EX_~1"/>
          <p:cNvPicPr>
            <a:picLocks noChangeAspect="1" noChangeArrowheads="1" noCrop="1"/>
          </p:cNvPicPr>
          <p:nvPr/>
        </p:nvPicPr>
        <p:blipFill>
          <a:blip r:embed="rId6" cstate="print"/>
          <a:srcRect/>
          <a:stretch>
            <a:fillRect/>
          </a:stretch>
        </p:blipFill>
        <p:spPr bwMode="auto">
          <a:xfrm>
            <a:off x="6084888" y="2349500"/>
            <a:ext cx="346075" cy="863600"/>
          </a:xfrm>
          <a:prstGeom prst="rect">
            <a:avLst/>
          </a:prstGeom>
          <a:noFill/>
        </p:spPr>
      </p:pic>
      <p:pic>
        <p:nvPicPr>
          <p:cNvPr id="77830" name="Picture 6" descr="B_DANC~1"/>
          <p:cNvPicPr>
            <a:picLocks noChangeAspect="1" noChangeArrowheads="1"/>
          </p:cNvPicPr>
          <p:nvPr/>
        </p:nvPicPr>
        <p:blipFill>
          <a:blip r:embed="rId7" cstate="print"/>
          <a:srcRect/>
          <a:stretch>
            <a:fillRect/>
          </a:stretch>
        </p:blipFill>
        <p:spPr bwMode="auto">
          <a:xfrm>
            <a:off x="2484438" y="2492375"/>
            <a:ext cx="584200" cy="720725"/>
          </a:xfrm>
          <a:prstGeom prst="rect">
            <a:avLst/>
          </a:prstGeom>
          <a:noFill/>
        </p:spPr>
      </p:pic>
      <p:pic>
        <p:nvPicPr>
          <p:cNvPr id="77836" name="Picture 12" descr="Applaudissements05"/>
          <p:cNvPicPr>
            <a:picLocks noChangeAspect="1" noChangeArrowheads="1"/>
          </p:cNvPicPr>
          <p:nvPr/>
        </p:nvPicPr>
        <p:blipFill>
          <a:blip r:embed="rId8" cstate="print"/>
          <a:srcRect/>
          <a:stretch>
            <a:fillRect/>
          </a:stretch>
        </p:blipFill>
        <p:spPr bwMode="auto">
          <a:xfrm>
            <a:off x="7019925" y="1557338"/>
            <a:ext cx="331788" cy="431800"/>
          </a:xfrm>
          <a:prstGeom prst="rect">
            <a:avLst/>
          </a:prstGeom>
          <a:noFill/>
        </p:spPr>
      </p:pic>
      <p:pic>
        <p:nvPicPr>
          <p:cNvPr id="77837" name="Picture 13" descr="Applaudissements05"/>
          <p:cNvPicPr>
            <a:picLocks noChangeAspect="1" noChangeArrowheads="1"/>
          </p:cNvPicPr>
          <p:nvPr/>
        </p:nvPicPr>
        <p:blipFill>
          <a:blip r:embed="rId8" cstate="print"/>
          <a:srcRect/>
          <a:stretch>
            <a:fillRect/>
          </a:stretch>
        </p:blipFill>
        <p:spPr bwMode="auto">
          <a:xfrm>
            <a:off x="4716463" y="4076700"/>
            <a:ext cx="331787" cy="431800"/>
          </a:xfrm>
          <a:prstGeom prst="rect">
            <a:avLst/>
          </a:prstGeom>
          <a:noFill/>
        </p:spPr>
      </p:pic>
      <p:pic>
        <p:nvPicPr>
          <p:cNvPr id="77838" name="Picture 14" descr="Applaudissements05"/>
          <p:cNvPicPr>
            <a:picLocks noChangeAspect="1" noChangeArrowheads="1"/>
          </p:cNvPicPr>
          <p:nvPr/>
        </p:nvPicPr>
        <p:blipFill>
          <a:blip r:embed="rId8" cstate="print"/>
          <a:srcRect/>
          <a:stretch>
            <a:fillRect/>
          </a:stretch>
        </p:blipFill>
        <p:spPr bwMode="auto">
          <a:xfrm>
            <a:off x="1835150" y="1341438"/>
            <a:ext cx="274638" cy="358775"/>
          </a:xfrm>
          <a:prstGeom prst="rect">
            <a:avLst/>
          </a:prstGeom>
          <a:noFill/>
        </p:spPr>
      </p:pic>
      <p:pic>
        <p:nvPicPr>
          <p:cNvPr id="77839" name="Picture 15" descr="MDR59"/>
          <p:cNvPicPr>
            <a:picLocks noChangeAspect="1" noChangeArrowheads="1" noCrop="1"/>
          </p:cNvPicPr>
          <p:nvPr/>
        </p:nvPicPr>
        <p:blipFill>
          <a:blip r:embed="rId9" cstate="print"/>
          <a:srcRect/>
          <a:stretch>
            <a:fillRect/>
          </a:stretch>
        </p:blipFill>
        <p:spPr bwMode="auto">
          <a:xfrm>
            <a:off x="1763713" y="4005263"/>
            <a:ext cx="431800" cy="320675"/>
          </a:xfrm>
          <a:prstGeom prst="rect">
            <a:avLst/>
          </a:prstGeom>
          <a:noFill/>
        </p:spPr>
      </p:pic>
      <p:pic>
        <p:nvPicPr>
          <p:cNvPr id="77840" name="Picture 16" descr="MDR59"/>
          <p:cNvPicPr>
            <a:picLocks noChangeAspect="1" noChangeArrowheads="1" noCrop="1"/>
          </p:cNvPicPr>
          <p:nvPr/>
        </p:nvPicPr>
        <p:blipFill>
          <a:blip r:embed="rId9" cstate="print"/>
          <a:srcRect/>
          <a:stretch>
            <a:fillRect/>
          </a:stretch>
        </p:blipFill>
        <p:spPr bwMode="auto">
          <a:xfrm>
            <a:off x="4067175" y="1196975"/>
            <a:ext cx="431800" cy="320675"/>
          </a:xfrm>
          <a:prstGeom prst="rect">
            <a:avLst/>
          </a:prstGeom>
          <a:noFill/>
        </p:spPr>
      </p:pic>
      <p:pic>
        <p:nvPicPr>
          <p:cNvPr id="77841" name="Picture 17" descr="MDR59"/>
          <p:cNvPicPr>
            <a:picLocks noChangeAspect="1" noChangeArrowheads="1" noCrop="1"/>
          </p:cNvPicPr>
          <p:nvPr/>
        </p:nvPicPr>
        <p:blipFill>
          <a:blip r:embed="rId9" cstate="print"/>
          <a:srcRect/>
          <a:stretch>
            <a:fillRect/>
          </a:stretch>
        </p:blipFill>
        <p:spPr bwMode="auto">
          <a:xfrm>
            <a:off x="6877050" y="3933825"/>
            <a:ext cx="431800" cy="320675"/>
          </a:xfrm>
          <a:prstGeom prst="rect">
            <a:avLst/>
          </a:prstGeom>
          <a:noFill/>
        </p:spPr>
      </p:pic>
      <p:pic>
        <p:nvPicPr>
          <p:cNvPr id="77842" name="Picture 18" descr="flech10">
            <a:hlinkClick r:id="rId10" action="ppaction://hlinksldjump"/>
          </p:cNvPr>
          <p:cNvPicPr>
            <a:picLocks noChangeAspect="1" noChangeArrowheads="1" noCrop="1"/>
          </p:cNvPicPr>
          <p:nvPr/>
        </p:nvPicPr>
        <p:blipFill>
          <a:blip r:embed="rId11" cstate="print"/>
          <a:srcRect/>
          <a:stretch>
            <a:fillRect/>
          </a:stretch>
        </p:blipFill>
        <p:spPr bwMode="auto">
          <a:xfrm>
            <a:off x="684213" y="5227638"/>
            <a:ext cx="792162" cy="7683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Espace réservé de la date 1"/>
          <p:cNvSpPr>
            <a:spLocks noGrp="1"/>
          </p:cNvSpPr>
          <p:nvPr>
            <p:ph type="dt" sz="half" idx="10"/>
          </p:nvPr>
        </p:nvSpPr>
        <p:spPr/>
        <p:txBody>
          <a:bodyPr/>
          <a:lstStyle/>
          <a:p>
            <a:r>
              <a:rPr lang="fr-FR"/>
              <a:t>Mars 2004</a:t>
            </a:r>
          </a:p>
        </p:txBody>
      </p:sp>
      <p:sp>
        <p:nvSpPr>
          <p:cNvPr id="26" name="Espace réservé du pied de page 2"/>
          <p:cNvSpPr>
            <a:spLocks noGrp="1"/>
          </p:cNvSpPr>
          <p:nvPr>
            <p:ph type="ftr" sz="quarter" idx="11"/>
          </p:nvPr>
        </p:nvSpPr>
        <p:spPr/>
        <p:txBody>
          <a:bodyPr/>
          <a:lstStyle/>
          <a:p>
            <a:r>
              <a:rPr lang="fr-FR"/>
              <a:t>Le contrat de vente</a:t>
            </a:r>
          </a:p>
        </p:txBody>
      </p:sp>
      <p:sp>
        <p:nvSpPr>
          <p:cNvPr id="27" name="Espace réservé du numéro de diapositive 3"/>
          <p:cNvSpPr>
            <a:spLocks noGrp="1"/>
          </p:cNvSpPr>
          <p:nvPr>
            <p:ph type="sldNum" sz="quarter" idx="12"/>
          </p:nvPr>
        </p:nvSpPr>
        <p:spPr/>
        <p:txBody>
          <a:bodyPr/>
          <a:lstStyle/>
          <a:p>
            <a:fld id="{3BFFDDCF-79A5-4503-AFEE-6C4D279AD025}" type="slidenum">
              <a:rPr lang="fr-FR"/>
              <a:pPr/>
              <a:t>21</a:t>
            </a:fld>
            <a:endParaRPr lang="fr-FR"/>
          </a:p>
        </p:txBody>
      </p:sp>
      <p:pic>
        <p:nvPicPr>
          <p:cNvPr id="78854" name="Picture 6" descr="A_DANC~1"/>
          <p:cNvPicPr>
            <a:picLocks noChangeAspect="1" noChangeArrowheads="1"/>
          </p:cNvPicPr>
          <p:nvPr/>
        </p:nvPicPr>
        <p:blipFill>
          <a:blip r:embed="rId2" cstate="print"/>
          <a:srcRect/>
          <a:stretch>
            <a:fillRect/>
          </a:stretch>
        </p:blipFill>
        <p:spPr bwMode="auto">
          <a:xfrm>
            <a:off x="3779838" y="2492375"/>
            <a:ext cx="520700" cy="576263"/>
          </a:xfrm>
          <a:prstGeom prst="rect">
            <a:avLst/>
          </a:prstGeom>
          <a:noFill/>
        </p:spPr>
      </p:pic>
      <p:pic>
        <p:nvPicPr>
          <p:cNvPr id="78855" name="Picture 7" descr="U_DANC~1"/>
          <p:cNvPicPr>
            <a:picLocks noChangeAspect="1" noChangeArrowheads="1"/>
          </p:cNvPicPr>
          <p:nvPr/>
        </p:nvPicPr>
        <p:blipFill>
          <a:blip r:embed="rId3" cstate="print"/>
          <a:srcRect/>
          <a:stretch>
            <a:fillRect/>
          </a:stretch>
        </p:blipFill>
        <p:spPr bwMode="auto">
          <a:xfrm>
            <a:off x="2268538" y="2492375"/>
            <a:ext cx="784225" cy="584200"/>
          </a:xfrm>
          <a:prstGeom prst="rect">
            <a:avLst/>
          </a:prstGeom>
          <a:noFill/>
        </p:spPr>
      </p:pic>
      <p:pic>
        <p:nvPicPr>
          <p:cNvPr id="78856" name="Picture 8" descr="V_DANC~1"/>
          <p:cNvPicPr>
            <a:picLocks noChangeAspect="1" noChangeArrowheads="1" noCrop="1"/>
          </p:cNvPicPr>
          <p:nvPr/>
        </p:nvPicPr>
        <p:blipFill>
          <a:blip r:embed="rId4" cstate="print"/>
          <a:srcRect/>
          <a:stretch>
            <a:fillRect/>
          </a:stretch>
        </p:blipFill>
        <p:spPr bwMode="auto">
          <a:xfrm>
            <a:off x="3132138" y="2565400"/>
            <a:ext cx="423862" cy="454025"/>
          </a:xfrm>
          <a:prstGeom prst="rect">
            <a:avLst/>
          </a:prstGeom>
          <a:noFill/>
        </p:spPr>
      </p:pic>
      <p:pic>
        <p:nvPicPr>
          <p:cNvPr id="78857" name="Picture 9" descr="A_DANC~1"/>
          <p:cNvPicPr>
            <a:picLocks noChangeAspect="1" noChangeArrowheads="1"/>
          </p:cNvPicPr>
          <p:nvPr/>
        </p:nvPicPr>
        <p:blipFill>
          <a:blip r:embed="rId2" cstate="print"/>
          <a:srcRect/>
          <a:stretch>
            <a:fillRect/>
          </a:stretch>
        </p:blipFill>
        <p:spPr bwMode="auto">
          <a:xfrm>
            <a:off x="1547813" y="2492375"/>
            <a:ext cx="520700" cy="576263"/>
          </a:xfrm>
          <a:prstGeom prst="rect">
            <a:avLst/>
          </a:prstGeom>
          <a:noFill/>
        </p:spPr>
      </p:pic>
      <p:pic>
        <p:nvPicPr>
          <p:cNvPr id="78858" name="Picture 10" descr="I_DANC~1"/>
          <p:cNvPicPr>
            <a:picLocks noChangeAspect="1" noChangeArrowheads="1" noCrop="1"/>
          </p:cNvPicPr>
          <p:nvPr/>
        </p:nvPicPr>
        <p:blipFill>
          <a:blip r:embed="rId5" cstate="print"/>
          <a:srcRect/>
          <a:stretch>
            <a:fillRect/>
          </a:stretch>
        </p:blipFill>
        <p:spPr bwMode="auto">
          <a:xfrm>
            <a:off x="4500563" y="2492375"/>
            <a:ext cx="365125" cy="576263"/>
          </a:xfrm>
          <a:prstGeom prst="rect">
            <a:avLst/>
          </a:prstGeom>
          <a:noFill/>
        </p:spPr>
      </p:pic>
      <p:pic>
        <p:nvPicPr>
          <p:cNvPr id="78859" name="Picture 11" descr="S_DANC~1"/>
          <p:cNvPicPr>
            <a:picLocks noChangeAspect="1" noChangeArrowheads="1"/>
          </p:cNvPicPr>
          <p:nvPr/>
        </p:nvPicPr>
        <p:blipFill>
          <a:blip r:embed="rId6" cstate="print"/>
          <a:srcRect/>
          <a:stretch>
            <a:fillRect/>
          </a:stretch>
        </p:blipFill>
        <p:spPr bwMode="auto">
          <a:xfrm>
            <a:off x="6084888" y="3644900"/>
            <a:ext cx="576262" cy="720725"/>
          </a:xfrm>
          <a:prstGeom prst="rect">
            <a:avLst/>
          </a:prstGeom>
          <a:noFill/>
        </p:spPr>
      </p:pic>
      <p:pic>
        <p:nvPicPr>
          <p:cNvPr id="78860" name="Picture 12" descr="E_DANC~1"/>
          <p:cNvPicPr>
            <a:picLocks noChangeAspect="1" noChangeArrowheads="1" noCrop="1"/>
          </p:cNvPicPr>
          <p:nvPr/>
        </p:nvPicPr>
        <p:blipFill>
          <a:blip r:embed="rId7" cstate="print"/>
          <a:srcRect/>
          <a:stretch>
            <a:fillRect/>
          </a:stretch>
        </p:blipFill>
        <p:spPr bwMode="auto">
          <a:xfrm>
            <a:off x="3276600" y="3500438"/>
            <a:ext cx="488950" cy="936625"/>
          </a:xfrm>
          <a:prstGeom prst="rect">
            <a:avLst/>
          </a:prstGeom>
          <a:noFill/>
        </p:spPr>
      </p:pic>
      <p:pic>
        <p:nvPicPr>
          <p:cNvPr id="78861" name="Picture 13" descr="R_DANC~1"/>
          <p:cNvPicPr>
            <a:picLocks noChangeAspect="1" noChangeArrowheads="1"/>
          </p:cNvPicPr>
          <p:nvPr/>
        </p:nvPicPr>
        <p:blipFill>
          <a:blip r:embed="rId8" cstate="print"/>
          <a:srcRect/>
          <a:stretch>
            <a:fillRect/>
          </a:stretch>
        </p:blipFill>
        <p:spPr bwMode="auto">
          <a:xfrm>
            <a:off x="2268538" y="3500438"/>
            <a:ext cx="719137" cy="719137"/>
          </a:xfrm>
          <a:prstGeom prst="rect">
            <a:avLst/>
          </a:prstGeom>
          <a:noFill/>
        </p:spPr>
      </p:pic>
      <p:pic>
        <p:nvPicPr>
          <p:cNvPr id="78862" name="Picture 14" descr="E_DANC~1"/>
          <p:cNvPicPr>
            <a:picLocks noChangeAspect="1" noChangeArrowheads="1" noCrop="1"/>
          </p:cNvPicPr>
          <p:nvPr/>
        </p:nvPicPr>
        <p:blipFill>
          <a:blip r:embed="rId7" cstate="print"/>
          <a:srcRect/>
          <a:stretch>
            <a:fillRect/>
          </a:stretch>
        </p:blipFill>
        <p:spPr bwMode="auto">
          <a:xfrm>
            <a:off x="5651500" y="2492375"/>
            <a:ext cx="452438" cy="865188"/>
          </a:xfrm>
          <a:prstGeom prst="rect">
            <a:avLst/>
          </a:prstGeom>
          <a:noFill/>
        </p:spPr>
      </p:pic>
      <p:pic>
        <p:nvPicPr>
          <p:cNvPr id="78863" name="Picture 15" descr="P_DANC~1"/>
          <p:cNvPicPr>
            <a:picLocks noChangeAspect="1" noChangeArrowheads="1" noCrop="1"/>
          </p:cNvPicPr>
          <p:nvPr/>
        </p:nvPicPr>
        <p:blipFill>
          <a:blip r:embed="rId9" cstate="print"/>
          <a:srcRect/>
          <a:stretch>
            <a:fillRect/>
          </a:stretch>
        </p:blipFill>
        <p:spPr bwMode="auto">
          <a:xfrm>
            <a:off x="3924300" y="3500438"/>
            <a:ext cx="720725" cy="720725"/>
          </a:xfrm>
          <a:prstGeom prst="rect">
            <a:avLst/>
          </a:prstGeom>
          <a:noFill/>
        </p:spPr>
      </p:pic>
      <p:pic>
        <p:nvPicPr>
          <p:cNvPr id="78864" name="Picture 16" descr="O_DANC~1"/>
          <p:cNvPicPr>
            <a:picLocks noChangeAspect="1" noChangeArrowheads="1"/>
          </p:cNvPicPr>
          <p:nvPr/>
        </p:nvPicPr>
        <p:blipFill>
          <a:blip r:embed="rId10" cstate="print"/>
          <a:srcRect/>
          <a:stretch>
            <a:fillRect/>
          </a:stretch>
        </p:blipFill>
        <p:spPr bwMode="auto">
          <a:xfrm>
            <a:off x="4716463" y="3573463"/>
            <a:ext cx="555625" cy="574675"/>
          </a:xfrm>
          <a:prstGeom prst="rect">
            <a:avLst/>
          </a:prstGeom>
          <a:noFill/>
        </p:spPr>
      </p:pic>
      <p:pic>
        <p:nvPicPr>
          <p:cNvPr id="78865" name="Picture 17" descr="N_DANC~1"/>
          <p:cNvPicPr>
            <a:picLocks noChangeAspect="1" noChangeArrowheads="1"/>
          </p:cNvPicPr>
          <p:nvPr/>
        </p:nvPicPr>
        <p:blipFill>
          <a:blip r:embed="rId11" cstate="print"/>
          <a:srcRect/>
          <a:stretch>
            <a:fillRect/>
          </a:stretch>
        </p:blipFill>
        <p:spPr bwMode="auto">
          <a:xfrm>
            <a:off x="5435600" y="3573463"/>
            <a:ext cx="606425" cy="647700"/>
          </a:xfrm>
          <a:prstGeom prst="rect">
            <a:avLst/>
          </a:prstGeom>
          <a:noFill/>
        </p:spPr>
      </p:pic>
      <p:pic>
        <p:nvPicPr>
          <p:cNvPr id="78866" name="Picture 18" descr="S_DANC~1"/>
          <p:cNvPicPr>
            <a:picLocks noChangeAspect="1" noChangeArrowheads="1"/>
          </p:cNvPicPr>
          <p:nvPr/>
        </p:nvPicPr>
        <p:blipFill>
          <a:blip r:embed="rId6" cstate="print"/>
          <a:srcRect/>
          <a:stretch>
            <a:fillRect/>
          </a:stretch>
        </p:blipFill>
        <p:spPr bwMode="auto">
          <a:xfrm>
            <a:off x="4932363" y="2492375"/>
            <a:ext cx="517525" cy="647700"/>
          </a:xfrm>
          <a:prstGeom prst="rect">
            <a:avLst/>
          </a:prstGeom>
          <a:noFill/>
        </p:spPr>
      </p:pic>
      <p:pic>
        <p:nvPicPr>
          <p:cNvPr id="78867" name="Picture 19" descr="E_DANC~1"/>
          <p:cNvPicPr>
            <a:picLocks noChangeAspect="1" noChangeArrowheads="1" noCrop="1"/>
          </p:cNvPicPr>
          <p:nvPr/>
        </p:nvPicPr>
        <p:blipFill>
          <a:blip r:embed="rId7" cstate="print"/>
          <a:srcRect/>
          <a:stretch>
            <a:fillRect/>
          </a:stretch>
        </p:blipFill>
        <p:spPr bwMode="auto">
          <a:xfrm>
            <a:off x="6804025" y="3573463"/>
            <a:ext cx="487363" cy="935037"/>
          </a:xfrm>
          <a:prstGeom prst="rect">
            <a:avLst/>
          </a:prstGeom>
          <a:noFill/>
        </p:spPr>
      </p:pic>
      <p:pic>
        <p:nvPicPr>
          <p:cNvPr id="78853" name="Picture 5" descr="M_DANC~1"/>
          <p:cNvPicPr>
            <a:picLocks noChangeAspect="1" noChangeArrowheads="1"/>
          </p:cNvPicPr>
          <p:nvPr/>
        </p:nvPicPr>
        <p:blipFill>
          <a:blip r:embed="rId12" cstate="print"/>
          <a:srcRect/>
          <a:stretch>
            <a:fillRect/>
          </a:stretch>
        </p:blipFill>
        <p:spPr bwMode="auto">
          <a:xfrm>
            <a:off x="755650" y="2492375"/>
            <a:ext cx="517525" cy="863600"/>
          </a:xfrm>
          <a:prstGeom prst="rect">
            <a:avLst/>
          </a:prstGeom>
          <a:noFill/>
        </p:spPr>
      </p:pic>
      <p:pic>
        <p:nvPicPr>
          <p:cNvPr id="78868" name="Picture 20" descr="ZC_EX_~1"/>
          <p:cNvPicPr>
            <a:picLocks noChangeAspect="1" noChangeArrowheads="1" noCrop="1"/>
          </p:cNvPicPr>
          <p:nvPr/>
        </p:nvPicPr>
        <p:blipFill>
          <a:blip r:embed="rId13" cstate="print"/>
          <a:srcRect/>
          <a:stretch>
            <a:fillRect/>
          </a:stretch>
        </p:blipFill>
        <p:spPr bwMode="auto">
          <a:xfrm>
            <a:off x="7667625" y="3429000"/>
            <a:ext cx="346075" cy="863600"/>
          </a:xfrm>
          <a:prstGeom prst="rect">
            <a:avLst/>
          </a:prstGeom>
          <a:noFill/>
        </p:spPr>
      </p:pic>
      <p:pic>
        <p:nvPicPr>
          <p:cNvPr id="78869" name="Picture 21" descr="Triste20"/>
          <p:cNvPicPr>
            <a:picLocks noChangeAspect="1" noChangeArrowheads="1" noCrop="1"/>
          </p:cNvPicPr>
          <p:nvPr/>
        </p:nvPicPr>
        <p:blipFill>
          <a:blip r:embed="rId14" cstate="print"/>
          <a:srcRect/>
          <a:stretch>
            <a:fillRect/>
          </a:stretch>
        </p:blipFill>
        <p:spPr bwMode="auto">
          <a:xfrm>
            <a:off x="3995738" y="4868863"/>
            <a:ext cx="360362" cy="274637"/>
          </a:xfrm>
          <a:prstGeom prst="rect">
            <a:avLst/>
          </a:prstGeom>
          <a:noFill/>
        </p:spPr>
      </p:pic>
      <p:pic>
        <p:nvPicPr>
          <p:cNvPr id="78870" name="Picture 22" descr="Triste20"/>
          <p:cNvPicPr>
            <a:picLocks noChangeAspect="1" noChangeArrowheads="1" noCrop="1"/>
          </p:cNvPicPr>
          <p:nvPr/>
        </p:nvPicPr>
        <p:blipFill>
          <a:blip r:embed="rId14" cstate="print"/>
          <a:srcRect/>
          <a:stretch>
            <a:fillRect/>
          </a:stretch>
        </p:blipFill>
        <p:spPr bwMode="auto">
          <a:xfrm>
            <a:off x="2268538" y="1412875"/>
            <a:ext cx="360362" cy="274638"/>
          </a:xfrm>
          <a:prstGeom prst="rect">
            <a:avLst/>
          </a:prstGeom>
          <a:noFill/>
        </p:spPr>
      </p:pic>
      <p:pic>
        <p:nvPicPr>
          <p:cNvPr id="78871" name="Picture 23" descr="Triste20"/>
          <p:cNvPicPr>
            <a:picLocks noChangeAspect="1" noChangeArrowheads="1" noCrop="1"/>
          </p:cNvPicPr>
          <p:nvPr/>
        </p:nvPicPr>
        <p:blipFill>
          <a:blip r:embed="rId14" cstate="print"/>
          <a:srcRect/>
          <a:stretch>
            <a:fillRect/>
          </a:stretch>
        </p:blipFill>
        <p:spPr bwMode="auto">
          <a:xfrm>
            <a:off x="6804025" y="2420938"/>
            <a:ext cx="360363" cy="274637"/>
          </a:xfrm>
          <a:prstGeom prst="rect">
            <a:avLst/>
          </a:prstGeom>
          <a:noFill/>
        </p:spPr>
      </p:pic>
      <p:pic>
        <p:nvPicPr>
          <p:cNvPr id="78872" name="Picture 24" descr="Triste10"/>
          <p:cNvPicPr>
            <a:picLocks noChangeAspect="1" noChangeArrowheads="1" noCrop="1"/>
          </p:cNvPicPr>
          <p:nvPr/>
        </p:nvPicPr>
        <p:blipFill>
          <a:blip r:embed="rId15" cstate="print"/>
          <a:srcRect/>
          <a:stretch>
            <a:fillRect/>
          </a:stretch>
        </p:blipFill>
        <p:spPr bwMode="auto">
          <a:xfrm>
            <a:off x="1116013" y="3429000"/>
            <a:ext cx="863600" cy="323850"/>
          </a:xfrm>
          <a:prstGeom prst="rect">
            <a:avLst/>
          </a:prstGeom>
          <a:noFill/>
        </p:spPr>
      </p:pic>
      <p:pic>
        <p:nvPicPr>
          <p:cNvPr id="78873" name="Picture 25" descr="Triste10"/>
          <p:cNvPicPr>
            <a:picLocks noChangeAspect="1" noChangeArrowheads="1" noCrop="1"/>
          </p:cNvPicPr>
          <p:nvPr/>
        </p:nvPicPr>
        <p:blipFill>
          <a:blip r:embed="rId15" cstate="print"/>
          <a:srcRect/>
          <a:stretch>
            <a:fillRect/>
          </a:stretch>
        </p:blipFill>
        <p:spPr bwMode="auto">
          <a:xfrm>
            <a:off x="6732588" y="4941888"/>
            <a:ext cx="649287" cy="242887"/>
          </a:xfrm>
          <a:prstGeom prst="rect">
            <a:avLst/>
          </a:prstGeom>
          <a:noFill/>
        </p:spPr>
      </p:pic>
      <p:pic>
        <p:nvPicPr>
          <p:cNvPr id="78874" name="Picture 26" descr="Triste10"/>
          <p:cNvPicPr>
            <a:picLocks noChangeAspect="1" noChangeArrowheads="1" noCrop="1"/>
          </p:cNvPicPr>
          <p:nvPr/>
        </p:nvPicPr>
        <p:blipFill>
          <a:blip r:embed="rId15" cstate="print"/>
          <a:srcRect/>
          <a:stretch>
            <a:fillRect/>
          </a:stretch>
        </p:blipFill>
        <p:spPr bwMode="auto">
          <a:xfrm>
            <a:off x="5076825" y="1628775"/>
            <a:ext cx="792163" cy="296863"/>
          </a:xfrm>
          <a:prstGeom prst="rect">
            <a:avLst/>
          </a:prstGeom>
          <a:noFill/>
        </p:spPr>
      </p:pic>
      <p:pic>
        <p:nvPicPr>
          <p:cNvPr id="78875" name="Picture 27" descr="flech10">
            <a:hlinkClick r:id="rId16" action="ppaction://hlinksldjump"/>
          </p:cNvPr>
          <p:cNvPicPr>
            <a:picLocks noChangeAspect="1" noChangeArrowheads="1" noCrop="1"/>
          </p:cNvPicPr>
          <p:nvPr/>
        </p:nvPicPr>
        <p:blipFill>
          <a:blip r:embed="rId17" cstate="print"/>
          <a:srcRect/>
          <a:stretch>
            <a:fillRect/>
          </a:stretch>
        </p:blipFill>
        <p:spPr bwMode="auto">
          <a:xfrm>
            <a:off x="684213" y="5227638"/>
            <a:ext cx="792162" cy="7683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space réservé de la date 1"/>
          <p:cNvSpPr>
            <a:spLocks noGrp="1"/>
          </p:cNvSpPr>
          <p:nvPr>
            <p:ph type="dt" sz="half" idx="10"/>
          </p:nvPr>
        </p:nvSpPr>
        <p:spPr/>
        <p:txBody>
          <a:bodyPr/>
          <a:lstStyle/>
          <a:p>
            <a:r>
              <a:rPr lang="fr-FR"/>
              <a:t>Mars 2004</a:t>
            </a:r>
          </a:p>
        </p:txBody>
      </p:sp>
      <p:sp>
        <p:nvSpPr>
          <p:cNvPr id="16" name="Espace réservé du pied de page 2"/>
          <p:cNvSpPr>
            <a:spLocks noGrp="1"/>
          </p:cNvSpPr>
          <p:nvPr>
            <p:ph type="ftr" sz="quarter" idx="11"/>
          </p:nvPr>
        </p:nvSpPr>
        <p:spPr/>
        <p:txBody>
          <a:bodyPr/>
          <a:lstStyle/>
          <a:p>
            <a:r>
              <a:rPr lang="fr-FR"/>
              <a:t>Le contrat de vente</a:t>
            </a:r>
          </a:p>
        </p:txBody>
      </p:sp>
      <p:sp>
        <p:nvSpPr>
          <p:cNvPr id="17" name="Espace réservé du numéro de diapositive 3"/>
          <p:cNvSpPr>
            <a:spLocks noGrp="1"/>
          </p:cNvSpPr>
          <p:nvPr>
            <p:ph type="sldNum" sz="quarter" idx="12"/>
          </p:nvPr>
        </p:nvSpPr>
        <p:spPr/>
        <p:txBody>
          <a:bodyPr/>
          <a:lstStyle/>
          <a:p>
            <a:fld id="{8FEFA0CF-2D6E-4F08-9D07-C0D77539A530}" type="slidenum">
              <a:rPr lang="fr-FR"/>
              <a:pPr/>
              <a:t>22</a:t>
            </a:fld>
            <a:endParaRPr lang="fr-FR"/>
          </a:p>
        </p:txBody>
      </p:sp>
      <p:pic>
        <p:nvPicPr>
          <p:cNvPr id="79874" name="Picture 2" descr="R_DANC~1"/>
          <p:cNvPicPr>
            <a:picLocks noChangeAspect="1" noChangeArrowheads="1"/>
          </p:cNvPicPr>
          <p:nvPr/>
        </p:nvPicPr>
        <p:blipFill>
          <a:blip r:embed="rId2" cstate="print"/>
          <a:srcRect/>
          <a:stretch>
            <a:fillRect/>
          </a:stretch>
        </p:blipFill>
        <p:spPr bwMode="auto">
          <a:xfrm>
            <a:off x="3276600" y="2565400"/>
            <a:ext cx="609600" cy="647700"/>
          </a:xfrm>
          <a:prstGeom prst="rect">
            <a:avLst/>
          </a:prstGeom>
          <a:noFill/>
        </p:spPr>
      </p:pic>
      <p:pic>
        <p:nvPicPr>
          <p:cNvPr id="79875" name="Picture 3" descr="A_DANC~1"/>
          <p:cNvPicPr>
            <a:picLocks noChangeAspect="1" noChangeArrowheads="1"/>
          </p:cNvPicPr>
          <p:nvPr/>
        </p:nvPicPr>
        <p:blipFill>
          <a:blip r:embed="rId3" cstate="print"/>
          <a:srcRect/>
          <a:stretch>
            <a:fillRect/>
          </a:stretch>
        </p:blipFill>
        <p:spPr bwMode="auto">
          <a:xfrm>
            <a:off x="3995738" y="2636838"/>
            <a:ext cx="557212" cy="576262"/>
          </a:xfrm>
          <a:prstGeom prst="rect">
            <a:avLst/>
          </a:prstGeom>
          <a:noFill/>
        </p:spPr>
      </p:pic>
      <p:pic>
        <p:nvPicPr>
          <p:cNvPr id="79876" name="Picture 4" descr="V_DANC~1"/>
          <p:cNvPicPr>
            <a:picLocks noChangeAspect="1" noChangeArrowheads="1" noCrop="1"/>
          </p:cNvPicPr>
          <p:nvPr/>
        </p:nvPicPr>
        <p:blipFill>
          <a:blip r:embed="rId4" cstate="print"/>
          <a:srcRect/>
          <a:stretch>
            <a:fillRect/>
          </a:stretch>
        </p:blipFill>
        <p:spPr bwMode="auto">
          <a:xfrm>
            <a:off x="4643438" y="2708275"/>
            <a:ext cx="503237" cy="503238"/>
          </a:xfrm>
          <a:prstGeom prst="rect">
            <a:avLst/>
          </a:prstGeom>
          <a:noFill/>
        </p:spPr>
      </p:pic>
      <p:pic>
        <p:nvPicPr>
          <p:cNvPr id="79877" name="Picture 5" descr="O_DANC~1"/>
          <p:cNvPicPr>
            <a:picLocks noChangeAspect="1" noChangeArrowheads="1"/>
          </p:cNvPicPr>
          <p:nvPr/>
        </p:nvPicPr>
        <p:blipFill>
          <a:blip r:embed="rId5" cstate="print"/>
          <a:srcRect/>
          <a:stretch>
            <a:fillRect/>
          </a:stretch>
        </p:blipFill>
        <p:spPr bwMode="auto">
          <a:xfrm>
            <a:off x="5219700" y="2636838"/>
            <a:ext cx="504825" cy="504825"/>
          </a:xfrm>
          <a:prstGeom prst="rect">
            <a:avLst/>
          </a:prstGeom>
          <a:noFill/>
        </p:spPr>
      </p:pic>
      <p:pic>
        <p:nvPicPr>
          <p:cNvPr id="79878" name="Picture 6" descr="ZC_EX_~1"/>
          <p:cNvPicPr>
            <a:picLocks noChangeAspect="1" noChangeArrowheads="1" noCrop="1"/>
          </p:cNvPicPr>
          <p:nvPr/>
        </p:nvPicPr>
        <p:blipFill>
          <a:blip r:embed="rId6" cstate="print"/>
          <a:srcRect/>
          <a:stretch>
            <a:fillRect/>
          </a:stretch>
        </p:blipFill>
        <p:spPr bwMode="auto">
          <a:xfrm>
            <a:off x="6084888" y="2349500"/>
            <a:ext cx="346075" cy="863600"/>
          </a:xfrm>
          <a:prstGeom prst="rect">
            <a:avLst/>
          </a:prstGeom>
          <a:noFill/>
        </p:spPr>
      </p:pic>
      <p:pic>
        <p:nvPicPr>
          <p:cNvPr id="79879" name="Picture 7" descr="B_DANC~1"/>
          <p:cNvPicPr>
            <a:picLocks noChangeAspect="1" noChangeArrowheads="1"/>
          </p:cNvPicPr>
          <p:nvPr/>
        </p:nvPicPr>
        <p:blipFill>
          <a:blip r:embed="rId7" cstate="print"/>
          <a:srcRect/>
          <a:stretch>
            <a:fillRect/>
          </a:stretch>
        </p:blipFill>
        <p:spPr bwMode="auto">
          <a:xfrm>
            <a:off x="2484438" y="2492375"/>
            <a:ext cx="584200" cy="720725"/>
          </a:xfrm>
          <a:prstGeom prst="rect">
            <a:avLst/>
          </a:prstGeom>
          <a:noFill/>
        </p:spPr>
      </p:pic>
      <p:pic>
        <p:nvPicPr>
          <p:cNvPr id="79880" name="Picture 8" descr="Applaudissements05"/>
          <p:cNvPicPr>
            <a:picLocks noChangeAspect="1" noChangeArrowheads="1"/>
          </p:cNvPicPr>
          <p:nvPr/>
        </p:nvPicPr>
        <p:blipFill>
          <a:blip r:embed="rId8" cstate="print"/>
          <a:srcRect/>
          <a:stretch>
            <a:fillRect/>
          </a:stretch>
        </p:blipFill>
        <p:spPr bwMode="auto">
          <a:xfrm>
            <a:off x="7019925" y="1557338"/>
            <a:ext cx="331788" cy="431800"/>
          </a:xfrm>
          <a:prstGeom prst="rect">
            <a:avLst/>
          </a:prstGeom>
          <a:noFill/>
        </p:spPr>
      </p:pic>
      <p:pic>
        <p:nvPicPr>
          <p:cNvPr id="79881" name="Picture 9" descr="Applaudissements05"/>
          <p:cNvPicPr>
            <a:picLocks noChangeAspect="1" noChangeArrowheads="1"/>
          </p:cNvPicPr>
          <p:nvPr/>
        </p:nvPicPr>
        <p:blipFill>
          <a:blip r:embed="rId8" cstate="print"/>
          <a:srcRect/>
          <a:stretch>
            <a:fillRect/>
          </a:stretch>
        </p:blipFill>
        <p:spPr bwMode="auto">
          <a:xfrm>
            <a:off x="4716463" y="4076700"/>
            <a:ext cx="331787" cy="431800"/>
          </a:xfrm>
          <a:prstGeom prst="rect">
            <a:avLst/>
          </a:prstGeom>
          <a:noFill/>
        </p:spPr>
      </p:pic>
      <p:pic>
        <p:nvPicPr>
          <p:cNvPr id="79882" name="Picture 10" descr="Applaudissements05"/>
          <p:cNvPicPr>
            <a:picLocks noChangeAspect="1" noChangeArrowheads="1"/>
          </p:cNvPicPr>
          <p:nvPr/>
        </p:nvPicPr>
        <p:blipFill>
          <a:blip r:embed="rId8" cstate="print"/>
          <a:srcRect/>
          <a:stretch>
            <a:fillRect/>
          </a:stretch>
        </p:blipFill>
        <p:spPr bwMode="auto">
          <a:xfrm>
            <a:off x="1835150" y="1341438"/>
            <a:ext cx="274638" cy="358775"/>
          </a:xfrm>
          <a:prstGeom prst="rect">
            <a:avLst/>
          </a:prstGeom>
          <a:noFill/>
        </p:spPr>
      </p:pic>
      <p:pic>
        <p:nvPicPr>
          <p:cNvPr id="79883" name="Picture 11" descr="MDR59"/>
          <p:cNvPicPr>
            <a:picLocks noChangeAspect="1" noChangeArrowheads="1" noCrop="1"/>
          </p:cNvPicPr>
          <p:nvPr/>
        </p:nvPicPr>
        <p:blipFill>
          <a:blip r:embed="rId9" cstate="print"/>
          <a:srcRect/>
          <a:stretch>
            <a:fillRect/>
          </a:stretch>
        </p:blipFill>
        <p:spPr bwMode="auto">
          <a:xfrm>
            <a:off x="1763713" y="4005263"/>
            <a:ext cx="431800" cy="320675"/>
          </a:xfrm>
          <a:prstGeom prst="rect">
            <a:avLst/>
          </a:prstGeom>
          <a:noFill/>
        </p:spPr>
      </p:pic>
      <p:pic>
        <p:nvPicPr>
          <p:cNvPr id="79884" name="Picture 12" descr="MDR59"/>
          <p:cNvPicPr>
            <a:picLocks noChangeAspect="1" noChangeArrowheads="1" noCrop="1"/>
          </p:cNvPicPr>
          <p:nvPr/>
        </p:nvPicPr>
        <p:blipFill>
          <a:blip r:embed="rId9" cstate="print"/>
          <a:srcRect/>
          <a:stretch>
            <a:fillRect/>
          </a:stretch>
        </p:blipFill>
        <p:spPr bwMode="auto">
          <a:xfrm>
            <a:off x="4067175" y="1196975"/>
            <a:ext cx="431800" cy="320675"/>
          </a:xfrm>
          <a:prstGeom prst="rect">
            <a:avLst/>
          </a:prstGeom>
          <a:noFill/>
        </p:spPr>
      </p:pic>
      <p:pic>
        <p:nvPicPr>
          <p:cNvPr id="79885" name="Picture 13" descr="MDR59"/>
          <p:cNvPicPr>
            <a:picLocks noChangeAspect="1" noChangeArrowheads="1" noCrop="1"/>
          </p:cNvPicPr>
          <p:nvPr/>
        </p:nvPicPr>
        <p:blipFill>
          <a:blip r:embed="rId9" cstate="print"/>
          <a:srcRect/>
          <a:stretch>
            <a:fillRect/>
          </a:stretch>
        </p:blipFill>
        <p:spPr bwMode="auto">
          <a:xfrm>
            <a:off x="6877050" y="3933825"/>
            <a:ext cx="431800" cy="320675"/>
          </a:xfrm>
          <a:prstGeom prst="rect">
            <a:avLst/>
          </a:prstGeom>
          <a:noFill/>
        </p:spPr>
      </p:pic>
      <p:pic>
        <p:nvPicPr>
          <p:cNvPr id="79886" name="Picture 14" descr="flech10">
            <a:hlinkClick r:id="rId10" action="ppaction://hlinksldjump"/>
          </p:cNvPr>
          <p:cNvPicPr>
            <a:picLocks noChangeAspect="1" noChangeArrowheads="1" noCrop="1"/>
          </p:cNvPicPr>
          <p:nvPr/>
        </p:nvPicPr>
        <p:blipFill>
          <a:blip r:embed="rId11" cstate="print"/>
          <a:srcRect/>
          <a:stretch>
            <a:fillRect/>
          </a:stretch>
        </p:blipFill>
        <p:spPr bwMode="auto">
          <a:xfrm>
            <a:off x="684213" y="5227638"/>
            <a:ext cx="792162" cy="7683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Espace réservé de la date 1"/>
          <p:cNvSpPr>
            <a:spLocks noGrp="1"/>
          </p:cNvSpPr>
          <p:nvPr>
            <p:ph type="dt" sz="half" idx="10"/>
          </p:nvPr>
        </p:nvSpPr>
        <p:spPr/>
        <p:txBody>
          <a:bodyPr/>
          <a:lstStyle/>
          <a:p>
            <a:r>
              <a:rPr lang="fr-FR"/>
              <a:t>Mars 2004</a:t>
            </a:r>
          </a:p>
        </p:txBody>
      </p:sp>
      <p:sp>
        <p:nvSpPr>
          <p:cNvPr id="26" name="Espace réservé du pied de page 2"/>
          <p:cNvSpPr>
            <a:spLocks noGrp="1"/>
          </p:cNvSpPr>
          <p:nvPr>
            <p:ph type="ftr" sz="quarter" idx="11"/>
          </p:nvPr>
        </p:nvSpPr>
        <p:spPr/>
        <p:txBody>
          <a:bodyPr/>
          <a:lstStyle/>
          <a:p>
            <a:r>
              <a:rPr lang="fr-FR"/>
              <a:t>Le contrat de vente</a:t>
            </a:r>
          </a:p>
        </p:txBody>
      </p:sp>
      <p:sp>
        <p:nvSpPr>
          <p:cNvPr id="27" name="Espace réservé du numéro de diapositive 3"/>
          <p:cNvSpPr>
            <a:spLocks noGrp="1"/>
          </p:cNvSpPr>
          <p:nvPr>
            <p:ph type="sldNum" sz="quarter" idx="12"/>
          </p:nvPr>
        </p:nvSpPr>
        <p:spPr/>
        <p:txBody>
          <a:bodyPr/>
          <a:lstStyle/>
          <a:p>
            <a:fld id="{0E608F58-3294-4F67-8B91-4F9BE92A134D}" type="slidenum">
              <a:rPr lang="fr-FR"/>
              <a:pPr/>
              <a:t>23</a:t>
            </a:fld>
            <a:endParaRPr lang="fr-FR"/>
          </a:p>
        </p:txBody>
      </p:sp>
      <p:pic>
        <p:nvPicPr>
          <p:cNvPr id="80898" name="Picture 2" descr="A_DANC~1"/>
          <p:cNvPicPr>
            <a:picLocks noChangeAspect="1" noChangeArrowheads="1"/>
          </p:cNvPicPr>
          <p:nvPr/>
        </p:nvPicPr>
        <p:blipFill>
          <a:blip r:embed="rId2" cstate="print"/>
          <a:srcRect/>
          <a:stretch>
            <a:fillRect/>
          </a:stretch>
        </p:blipFill>
        <p:spPr bwMode="auto">
          <a:xfrm>
            <a:off x="3779838" y="2492375"/>
            <a:ext cx="520700" cy="576263"/>
          </a:xfrm>
          <a:prstGeom prst="rect">
            <a:avLst/>
          </a:prstGeom>
          <a:noFill/>
        </p:spPr>
      </p:pic>
      <p:pic>
        <p:nvPicPr>
          <p:cNvPr id="80899" name="Picture 3" descr="U_DANC~1"/>
          <p:cNvPicPr>
            <a:picLocks noChangeAspect="1" noChangeArrowheads="1"/>
          </p:cNvPicPr>
          <p:nvPr/>
        </p:nvPicPr>
        <p:blipFill>
          <a:blip r:embed="rId3" cstate="print"/>
          <a:srcRect/>
          <a:stretch>
            <a:fillRect/>
          </a:stretch>
        </p:blipFill>
        <p:spPr bwMode="auto">
          <a:xfrm>
            <a:off x="2268538" y="2492375"/>
            <a:ext cx="784225" cy="584200"/>
          </a:xfrm>
          <a:prstGeom prst="rect">
            <a:avLst/>
          </a:prstGeom>
          <a:noFill/>
        </p:spPr>
      </p:pic>
      <p:pic>
        <p:nvPicPr>
          <p:cNvPr id="80900" name="Picture 4" descr="V_DANC~1"/>
          <p:cNvPicPr>
            <a:picLocks noChangeAspect="1" noChangeArrowheads="1" noCrop="1"/>
          </p:cNvPicPr>
          <p:nvPr/>
        </p:nvPicPr>
        <p:blipFill>
          <a:blip r:embed="rId4" cstate="print"/>
          <a:srcRect/>
          <a:stretch>
            <a:fillRect/>
          </a:stretch>
        </p:blipFill>
        <p:spPr bwMode="auto">
          <a:xfrm>
            <a:off x="3132138" y="2565400"/>
            <a:ext cx="423862" cy="454025"/>
          </a:xfrm>
          <a:prstGeom prst="rect">
            <a:avLst/>
          </a:prstGeom>
          <a:noFill/>
        </p:spPr>
      </p:pic>
      <p:pic>
        <p:nvPicPr>
          <p:cNvPr id="80901" name="Picture 5" descr="A_DANC~1"/>
          <p:cNvPicPr>
            <a:picLocks noChangeAspect="1" noChangeArrowheads="1"/>
          </p:cNvPicPr>
          <p:nvPr/>
        </p:nvPicPr>
        <p:blipFill>
          <a:blip r:embed="rId2" cstate="print"/>
          <a:srcRect/>
          <a:stretch>
            <a:fillRect/>
          </a:stretch>
        </p:blipFill>
        <p:spPr bwMode="auto">
          <a:xfrm>
            <a:off x="1547813" y="2492375"/>
            <a:ext cx="520700" cy="576263"/>
          </a:xfrm>
          <a:prstGeom prst="rect">
            <a:avLst/>
          </a:prstGeom>
          <a:noFill/>
        </p:spPr>
      </p:pic>
      <p:pic>
        <p:nvPicPr>
          <p:cNvPr id="80902" name="Picture 6" descr="I_DANC~1"/>
          <p:cNvPicPr>
            <a:picLocks noChangeAspect="1" noChangeArrowheads="1" noCrop="1"/>
          </p:cNvPicPr>
          <p:nvPr/>
        </p:nvPicPr>
        <p:blipFill>
          <a:blip r:embed="rId5" cstate="print"/>
          <a:srcRect/>
          <a:stretch>
            <a:fillRect/>
          </a:stretch>
        </p:blipFill>
        <p:spPr bwMode="auto">
          <a:xfrm>
            <a:off x="4500563" y="2492375"/>
            <a:ext cx="365125" cy="576263"/>
          </a:xfrm>
          <a:prstGeom prst="rect">
            <a:avLst/>
          </a:prstGeom>
          <a:noFill/>
        </p:spPr>
      </p:pic>
      <p:pic>
        <p:nvPicPr>
          <p:cNvPr id="80903" name="Picture 7" descr="S_DANC~1"/>
          <p:cNvPicPr>
            <a:picLocks noChangeAspect="1" noChangeArrowheads="1"/>
          </p:cNvPicPr>
          <p:nvPr/>
        </p:nvPicPr>
        <p:blipFill>
          <a:blip r:embed="rId6" cstate="print"/>
          <a:srcRect/>
          <a:stretch>
            <a:fillRect/>
          </a:stretch>
        </p:blipFill>
        <p:spPr bwMode="auto">
          <a:xfrm>
            <a:off x="6084888" y="3644900"/>
            <a:ext cx="576262" cy="720725"/>
          </a:xfrm>
          <a:prstGeom prst="rect">
            <a:avLst/>
          </a:prstGeom>
          <a:noFill/>
        </p:spPr>
      </p:pic>
      <p:pic>
        <p:nvPicPr>
          <p:cNvPr id="80904" name="Picture 8" descr="E_DANC~1"/>
          <p:cNvPicPr>
            <a:picLocks noChangeAspect="1" noChangeArrowheads="1" noCrop="1"/>
          </p:cNvPicPr>
          <p:nvPr/>
        </p:nvPicPr>
        <p:blipFill>
          <a:blip r:embed="rId7" cstate="print"/>
          <a:srcRect/>
          <a:stretch>
            <a:fillRect/>
          </a:stretch>
        </p:blipFill>
        <p:spPr bwMode="auto">
          <a:xfrm>
            <a:off x="3276600" y="3500438"/>
            <a:ext cx="488950" cy="936625"/>
          </a:xfrm>
          <a:prstGeom prst="rect">
            <a:avLst/>
          </a:prstGeom>
          <a:noFill/>
        </p:spPr>
      </p:pic>
      <p:pic>
        <p:nvPicPr>
          <p:cNvPr id="80905" name="Picture 9" descr="R_DANC~1"/>
          <p:cNvPicPr>
            <a:picLocks noChangeAspect="1" noChangeArrowheads="1"/>
          </p:cNvPicPr>
          <p:nvPr/>
        </p:nvPicPr>
        <p:blipFill>
          <a:blip r:embed="rId8" cstate="print"/>
          <a:srcRect/>
          <a:stretch>
            <a:fillRect/>
          </a:stretch>
        </p:blipFill>
        <p:spPr bwMode="auto">
          <a:xfrm>
            <a:off x="2268538" y="3500438"/>
            <a:ext cx="719137" cy="719137"/>
          </a:xfrm>
          <a:prstGeom prst="rect">
            <a:avLst/>
          </a:prstGeom>
          <a:noFill/>
        </p:spPr>
      </p:pic>
      <p:pic>
        <p:nvPicPr>
          <p:cNvPr id="80906" name="Picture 10" descr="E_DANC~1"/>
          <p:cNvPicPr>
            <a:picLocks noChangeAspect="1" noChangeArrowheads="1" noCrop="1"/>
          </p:cNvPicPr>
          <p:nvPr/>
        </p:nvPicPr>
        <p:blipFill>
          <a:blip r:embed="rId7" cstate="print"/>
          <a:srcRect/>
          <a:stretch>
            <a:fillRect/>
          </a:stretch>
        </p:blipFill>
        <p:spPr bwMode="auto">
          <a:xfrm>
            <a:off x="5651500" y="2492375"/>
            <a:ext cx="452438" cy="865188"/>
          </a:xfrm>
          <a:prstGeom prst="rect">
            <a:avLst/>
          </a:prstGeom>
          <a:noFill/>
        </p:spPr>
      </p:pic>
      <p:pic>
        <p:nvPicPr>
          <p:cNvPr id="80907" name="Picture 11" descr="P_DANC~1"/>
          <p:cNvPicPr>
            <a:picLocks noChangeAspect="1" noChangeArrowheads="1" noCrop="1"/>
          </p:cNvPicPr>
          <p:nvPr/>
        </p:nvPicPr>
        <p:blipFill>
          <a:blip r:embed="rId9" cstate="print"/>
          <a:srcRect/>
          <a:stretch>
            <a:fillRect/>
          </a:stretch>
        </p:blipFill>
        <p:spPr bwMode="auto">
          <a:xfrm>
            <a:off x="3924300" y="3500438"/>
            <a:ext cx="720725" cy="720725"/>
          </a:xfrm>
          <a:prstGeom prst="rect">
            <a:avLst/>
          </a:prstGeom>
          <a:noFill/>
        </p:spPr>
      </p:pic>
      <p:pic>
        <p:nvPicPr>
          <p:cNvPr id="80908" name="Picture 12" descr="O_DANC~1"/>
          <p:cNvPicPr>
            <a:picLocks noChangeAspect="1" noChangeArrowheads="1"/>
          </p:cNvPicPr>
          <p:nvPr/>
        </p:nvPicPr>
        <p:blipFill>
          <a:blip r:embed="rId10" cstate="print"/>
          <a:srcRect/>
          <a:stretch>
            <a:fillRect/>
          </a:stretch>
        </p:blipFill>
        <p:spPr bwMode="auto">
          <a:xfrm>
            <a:off x="4716463" y="3573463"/>
            <a:ext cx="555625" cy="574675"/>
          </a:xfrm>
          <a:prstGeom prst="rect">
            <a:avLst/>
          </a:prstGeom>
          <a:noFill/>
        </p:spPr>
      </p:pic>
      <p:pic>
        <p:nvPicPr>
          <p:cNvPr id="80909" name="Picture 13" descr="N_DANC~1"/>
          <p:cNvPicPr>
            <a:picLocks noChangeAspect="1" noChangeArrowheads="1"/>
          </p:cNvPicPr>
          <p:nvPr/>
        </p:nvPicPr>
        <p:blipFill>
          <a:blip r:embed="rId11" cstate="print"/>
          <a:srcRect/>
          <a:stretch>
            <a:fillRect/>
          </a:stretch>
        </p:blipFill>
        <p:spPr bwMode="auto">
          <a:xfrm>
            <a:off x="5435600" y="3573463"/>
            <a:ext cx="606425" cy="647700"/>
          </a:xfrm>
          <a:prstGeom prst="rect">
            <a:avLst/>
          </a:prstGeom>
          <a:noFill/>
        </p:spPr>
      </p:pic>
      <p:pic>
        <p:nvPicPr>
          <p:cNvPr id="80910" name="Picture 14" descr="S_DANC~1"/>
          <p:cNvPicPr>
            <a:picLocks noChangeAspect="1" noChangeArrowheads="1"/>
          </p:cNvPicPr>
          <p:nvPr/>
        </p:nvPicPr>
        <p:blipFill>
          <a:blip r:embed="rId6" cstate="print"/>
          <a:srcRect/>
          <a:stretch>
            <a:fillRect/>
          </a:stretch>
        </p:blipFill>
        <p:spPr bwMode="auto">
          <a:xfrm>
            <a:off x="4932363" y="2492375"/>
            <a:ext cx="517525" cy="647700"/>
          </a:xfrm>
          <a:prstGeom prst="rect">
            <a:avLst/>
          </a:prstGeom>
          <a:noFill/>
        </p:spPr>
      </p:pic>
      <p:pic>
        <p:nvPicPr>
          <p:cNvPr id="80911" name="Picture 15" descr="E_DANC~1"/>
          <p:cNvPicPr>
            <a:picLocks noChangeAspect="1" noChangeArrowheads="1" noCrop="1"/>
          </p:cNvPicPr>
          <p:nvPr/>
        </p:nvPicPr>
        <p:blipFill>
          <a:blip r:embed="rId7" cstate="print"/>
          <a:srcRect/>
          <a:stretch>
            <a:fillRect/>
          </a:stretch>
        </p:blipFill>
        <p:spPr bwMode="auto">
          <a:xfrm>
            <a:off x="6804025" y="3573463"/>
            <a:ext cx="487363" cy="935037"/>
          </a:xfrm>
          <a:prstGeom prst="rect">
            <a:avLst/>
          </a:prstGeom>
          <a:noFill/>
        </p:spPr>
      </p:pic>
      <p:pic>
        <p:nvPicPr>
          <p:cNvPr id="80912" name="Picture 16" descr="M_DANC~1"/>
          <p:cNvPicPr>
            <a:picLocks noChangeAspect="1" noChangeArrowheads="1"/>
          </p:cNvPicPr>
          <p:nvPr/>
        </p:nvPicPr>
        <p:blipFill>
          <a:blip r:embed="rId12" cstate="print"/>
          <a:srcRect/>
          <a:stretch>
            <a:fillRect/>
          </a:stretch>
        </p:blipFill>
        <p:spPr bwMode="auto">
          <a:xfrm>
            <a:off x="755650" y="2492375"/>
            <a:ext cx="517525" cy="863600"/>
          </a:xfrm>
          <a:prstGeom prst="rect">
            <a:avLst/>
          </a:prstGeom>
          <a:noFill/>
        </p:spPr>
      </p:pic>
      <p:pic>
        <p:nvPicPr>
          <p:cNvPr id="80913" name="Picture 17" descr="ZC_EX_~1"/>
          <p:cNvPicPr>
            <a:picLocks noChangeAspect="1" noChangeArrowheads="1" noCrop="1"/>
          </p:cNvPicPr>
          <p:nvPr/>
        </p:nvPicPr>
        <p:blipFill>
          <a:blip r:embed="rId13" cstate="print"/>
          <a:srcRect/>
          <a:stretch>
            <a:fillRect/>
          </a:stretch>
        </p:blipFill>
        <p:spPr bwMode="auto">
          <a:xfrm>
            <a:off x="7667625" y="3429000"/>
            <a:ext cx="346075" cy="863600"/>
          </a:xfrm>
          <a:prstGeom prst="rect">
            <a:avLst/>
          </a:prstGeom>
          <a:noFill/>
        </p:spPr>
      </p:pic>
      <p:pic>
        <p:nvPicPr>
          <p:cNvPr id="80914" name="Picture 18" descr="Triste20"/>
          <p:cNvPicPr>
            <a:picLocks noChangeAspect="1" noChangeArrowheads="1" noCrop="1"/>
          </p:cNvPicPr>
          <p:nvPr/>
        </p:nvPicPr>
        <p:blipFill>
          <a:blip r:embed="rId14" cstate="print"/>
          <a:srcRect/>
          <a:stretch>
            <a:fillRect/>
          </a:stretch>
        </p:blipFill>
        <p:spPr bwMode="auto">
          <a:xfrm>
            <a:off x="3995738" y="4868863"/>
            <a:ext cx="360362" cy="274637"/>
          </a:xfrm>
          <a:prstGeom prst="rect">
            <a:avLst/>
          </a:prstGeom>
          <a:noFill/>
        </p:spPr>
      </p:pic>
      <p:pic>
        <p:nvPicPr>
          <p:cNvPr id="80915" name="Picture 19" descr="Triste20"/>
          <p:cNvPicPr>
            <a:picLocks noChangeAspect="1" noChangeArrowheads="1" noCrop="1"/>
          </p:cNvPicPr>
          <p:nvPr/>
        </p:nvPicPr>
        <p:blipFill>
          <a:blip r:embed="rId14" cstate="print"/>
          <a:srcRect/>
          <a:stretch>
            <a:fillRect/>
          </a:stretch>
        </p:blipFill>
        <p:spPr bwMode="auto">
          <a:xfrm>
            <a:off x="2268538" y="1412875"/>
            <a:ext cx="360362" cy="274638"/>
          </a:xfrm>
          <a:prstGeom prst="rect">
            <a:avLst/>
          </a:prstGeom>
          <a:noFill/>
        </p:spPr>
      </p:pic>
      <p:pic>
        <p:nvPicPr>
          <p:cNvPr id="80916" name="Picture 20" descr="Triste20"/>
          <p:cNvPicPr>
            <a:picLocks noChangeAspect="1" noChangeArrowheads="1" noCrop="1"/>
          </p:cNvPicPr>
          <p:nvPr/>
        </p:nvPicPr>
        <p:blipFill>
          <a:blip r:embed="rId14" cstate="print"/>
          <a:srcRect/>
          <a:stretch>
            <a:fillRect/>
          </a:stretch>
        </p:blipFill>
        <p:spPr bwMode="auto">
          <a:xfrm>
            <a:off x="6804025" y="2420938"/>
            <a:ext cx="360363" cy="274637"/>
          </a:xfrm>
          <a:prstGeom prst="rect">
            <a:avLst/>
          </a:prstGeom>
          <a:noFill/>
        </p:spPr>
      </p:pic>
      <p:pic>
        <p:nvPicPr>
          <p:cNvPr id="80917" name="Picture 21" descr="Triste10"/>
          <p:cNvPicPr>
            <a:picLocks noChangeAspect="1" noChangeArrowheads="1" noCrop="1"/>
          </p:cNvPicPr>
          <p:nvPr/>
        </p:nvPicPr>
        <p:blipFill>
          <a:blip r:embed="rId15" cstate="print"/>
          <a:srcRect/>
          <a:stretch>
            <a:fillRect/>
          </a:stretch>
        </p:blipFill>
        <p:spPr bwMode="auto">
          <a:xfrm>
            <a:off x="1116013" y="3429000"/>
            <a:ext cx="863600" cy="323850"/>
          </a:xfrm>
          <a:prstGeom prst="rect">
            <a:avLst/>
          </a:prstGeom>
          <a:noFill/>
        </p:spPr>
      </p:pic>
      <p:pic>
        <p:nvPicPr>
          <p:cNvPr id="80918" name="Picture 22" descr="Triste10"/>
          <p:cNvPicPr>
            <a:picLocks noChangeAspect="1" noChangeArrowheads="1" noCrop="1"/>
          </p:cNvPicPr>
          <p:nvPr/>
        </p:nvPicPr>
        <p:blipFill>
          <a:blip r:embed="rId15" cstate="print"/>
          <a:srcRect/>
          <a:stretch>
            <a:fillRect/>
          </a:stretch>
        </p:blipFill>
        <p:spPr bwMode="auto">
          <a:xfrm>
            <a:off x="6732588" y="4941888"/>
            <a:ext cx="649287" cy="242887"/>
          </a:xfrm>
          <a:prstGeom prst="rect">
            <a:avLst/>
          </a:prstGeom>
          <a:noFill/>
        </p:spPr>
      </p:pic>
      <p:pic>
        <p:nvPicPr>
          <p:cNvPr id="80919" name="Picture 23" descr="Triste10"/>
          <p:cNvPicPr>
            <a:picLocks noChangeAspect="1" noChangeArrowheads="1" noCrop="1"/>
          </p:cNvPicPr>
          <p:nvPr/>
        </p:nvPicPr>
        <p:blipFill>
          <a:blip r:embed="rId15" cstate="print"/>
          <a:srcRect/>
          <a:stretch>
            <a:fillRect/>
          </a:stretch>
        </p:blipFill>
        <p:spPr bwMode="auto">
          <a:xfrm>
            <a:off x="5076825" y="1628775"/>
            <a:ext cx="792163" cy="296863"/>
          </a:xfrm>
          <a:prstGeom prst="rect">
            <a:avLst/>
          </a:prstGeom>
          <a:noFill/>
        </p:spPr>
      </p:pic>
      <p:pic>
        <p:nvPicPr>
          <p:cNvPr id="80920" name="Picture 24" descr="flech10">
            <a:hlinkClick r:id="rId16" action="ppaction://hlinksldjump"/>
          </p:cNvPr>
          <p:cNvPicPr>
            <a:picLocks noChangeAspect="1" noChangeArrowheads="1" noCrop="1"/>
          </p:cNvPicPr>
          <p:nvPr/>
        </p:nvPicPr>
        <p:blipFill>
          <a:blip r:embed="rId17" cstate="print"/>
          <a:srcRect/>
          <a:stretch>
            <a:fillRect/>
          </a:stretch>
        </p:blipFill>
        <p:spPr bwMode="auto">
          <a:xfrm>
            <a:off x="684213" y="5227638"/>
            <a:ext cx="792162" cy="76835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5"/>
          <p:cNvSpPr>
            <a:spLocks noGrp="1"/>
          </p:cNvSpPr>
          <p:nvPr>
            <p:ph type="dt" sz="half" idx="10"/>
          </p:nvPr>
        </p:nvSpPr>
        <p:spPr/>
        <p:txBody>
          <a:bodyPr/>
          <a:lstStyle/>
          <a:p>
            <a:r>
              <a:rPr lang="fr-FR"/>
              <a:t>Mars 2004</a:t>
            </a:r>
          </a:p>
        </p:txBody>
      </p:sp>
      <p:sp>
        <p:nvSpPr>
          <p:cNvPr id="7" name="Espace réservé du pied de page 6"/>
          <p:cNvSpPr>
            <a:spLocks noGrp="1"/>
          </p:cNvSpPr>
          <p:nvPr>
            <p:ph type="ftr" sz="quarter" idx="11"/>
          </p:nvPr>
        </p:nvSpPr>
        <p:spPr/>
        <p:txBody>
          <a:bodyPr/>
          <a:lstStyle/>
          <a:p>
            <a:r>
              <a:rPr lang="fr-FR"/>
              <a:t>Le contrat de vente</a:t>
            </a:r>
          </a:p>
        </p:txBody>
      </p:sp>
      <p:sp>
        <p:nvSpPr>
          <p:cNvPr id="8" name="Espace réservé du numéro de diapositive 7"/>
          <p:cNvSpPr>
            <a:spLocks noGrp="1"/>
          </p:cNvSpPr>
          <p:nvPr>
            <p:ph type="sldNum" sz="quarter" idx="12"/>
          </p:nvPr>
        </p:nvSpPr>
        <p:spPr/>
        <p:txBody>
          <a:bodyPr/>
          <a:lstStyle/>
          <a:p>
            <a:fld id="{FEBDFEDA-403B-40EE-9084-D6B36F1759CF}" type="slidenum">
              <a:rPr lang="fr-FR"/>
              <a:pPr/>
              <a:t>3</a:t>
            </a:fld>
            <a:endParaRPr lang="fr-FR"/>
          </a:p>
        </p:txBody>
      </p:sp>
      <p:sp>
        <p:nvSpPr>
          <p:cNvPr id="2052" name="Rectangle 4"/>
          <p:cNvSpPr>
            <a:spLocks noGrp="1" noChangeArrowheads="1"/>
          </p:cNvSpPr>
          <p:nvPr>
            <p:ph type="title"/>
          </p:nvPr>
        </p:nvSpPr>
        <p:spPr/>
        <p:txBody>
          <a:bodyPr/>
          <a:lstStyle/>
          <a:p>
            <a:r>
              <a:rPr lang="fr-FR"/>
              <a:t>LE CONTRAT DE VENTE</a:t>
            </a:r>
          </a:p>
        </p:txBody>
      </p:sp>
      <p:sp>
        <p:nvSpPr>
          <p:cNvPr id="2053" name="Rectangle 5"/>
          <p:cNvSpPr>
            <a:spLocks noGrp="1" noChangeArrowheads="1"/>
          </p:cNvSpPr>
          <p:nvPr>
            <p:ph type="body" sz="half" idx="1"/>
          </p:nvPr>
        </p:nvSpPr>
        <p:spPr>
          <a:xfrm>
            <a:off x="457200" y="1600200"/>
            <a:ext cx="4978400" cy="3629025"/>
          </a:xfrm>
        </p:spPr>
        <p:txBody>
          <a:bodyPr/>
          <a:lstStyle/>
          <a:p>
            <a:r>
              <a:rPr lang="fr-FR" sz="2000" b="1">
                <a:hlinkClick r:id="rId2" action="ppaction://hlinksldjump"/>
              </a:rPr>
              <a:t>Qu’est-ce qu’un contrat de vente ?</a:t>
            </a:r>
            <a:endParaRPr lang="fr-FR" sz="2000" b="1"/>
          </a:p>
          <a:p>
            <a:pPr>
              <a:buFontTx/>
              <a:buNone/>
            </a:pPr>
            <a:endParaRPr lang="fr-FR" sz="2000" b="1"/>
          </a:p>
          <a:p>
            <a:r>
              <a:rPr lang="fr-FR" sz="2000" b="1">
                <a:hlinkClick r:id="rId3" action="ppaction://hlinksldjump"/>
              </a:rPr>
              <a:t>Quelles sont les conditions de formation du contrat de vente ?</a:t>
            </a:r>
            <a:endParaRPr lang="fr-FR" sz="2000" b="1"/>
          </a:p>
          <a:p>
            <a:endParaRPr lang="fr-FR" sz="2000" b="1" u="sng"/>
          </a:p>
          <a:p>
            <a:r>
              <a:rPr lang="fr-FR" sz="2000" b="1" u="sng">
                <a:hlinkClick r:id="rId4" action="ppaction://hlinksldjump"/>
              </a:rPr>
              <a:t>Quand y a-t-il contrat de vente ?</a:t>
            </a:r>
            <a:endParaRPr lang="fr-FR" sz="2000" b="1" u="sng"/>
          </a:p>
          <a:p>
            <a:endParaRPr lang="fr-FR" sz="2000" b="1"/>
          </a:p>
          <a:p>
            <a:r>
              <a:rPr lang="fr-FR" sz="2000" b="1">
                <a:hlinkClick r:id="rId5" action="ppaction://hlinksldjump"/>
              </a:rPr>
              <a:t>Quels sont les effets du contrat de vente ?</a:t>
            </a:r>
            <a:endParaRPr lang="fr-FR" sz="2000" b="1"/>
          </a:p>
        </p:txBody>
      </p:sp>
      <p:pic>
        <p:nvPicPr>
          <p:cNvPr id="2067" name="Picture 19" descr="123gifs027"/>
          <p:cNvPicPr>
            <a:picLocks noChangeAspect="1" noChangeArrowheads="1" noCrop="1"/>
          </p:cNvPicPr>
          <p:nvPr>
            <p:ph sz="quarter" idx="3"/>
          </p:nvPr>
        </p:nvPicPr>
        <p:blipFill>
          <a:blip r:embed="rId6" cstate="print"/>
          <a:srcRect/>
          <a:stretch>
            <a:fillRect/>
          </a:stretch>
        </p:blipFill>
        <p:spPr>
          <a:xfrm>
            <a:off x="5364163" y="2349500"/>
            <a:ext cx="3384550" cy="2030413"/>
          </a:xfrm>
          <a:noFill/>
          <a:ln/>
        </p:spPr>
      </p:pic>
      <p:pic>
        <p:nvPicPr>
          <p:cNvPr id="2070" name="Picture 22" descr="flech10">
            <a:hlinkClick r:id="rId7" action="ppaction://hlinksldjump"/>
          </p:cNvPr>
          <p:cNvPicPr>
            <a:picLocks noChangeAspect="1" noChangeArrowheads="1" noCrop="1"/>
          </p:cNvPicPr>
          <p:nvPr>
            <p:ph sz="quarter" idx="2"/>
          </p:nvPr>
        </p:nvPicPr>
        <p:blipFill>
          <a:blip r:embed="rId8" cstate="print"/>
          <a:srcRect/>
          <a:stretch>
            <a:fillRect/>
          </a:stretch>
        </p:blipFill>
        <p:spPr>
          <a:xfrm>
            <a:off x="755650" y="5207000"/>
            <a:ext cx="792163" cy="768350"/>
          </a:xfrm>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e la date 5"/>
          <p:cNvSpPr>
            <a:spLocks noGrp="1"/>
          </p:cNvSpPr>
          <p:nvPr>
            <p:ph type="dt" sz="half" idx="10"/>
          </p:nvPr>
        </p:nvSpPr>
        <p:spPr/>
        <p:txBody>
          <a:bodyPr/>
          <a:lstStyle/>
          <a:p>
            <a:r>
              <a:rPr lang="fr-FR"/>
              <a:t>Mars 2004</a:t>
            </a:r>
          </a:p>
        </p:txBody>
      </p:sp>
      <p:sp>
        <p:nvSpPr>
          <p:cNvPr id="10" name="Espace réservé du pied de page 6"/>
          <p:cNvSpPr>
            <a:spLocks noGrp="1"/>
          </p:cNvSpPr>
          <p:nvPr>
            <p:ph type="ftr" sz="quarter" idx="11"/>
          </p:nvPr>
        </p:nvSpPr>
        <p:spPr/>
        <p:txBody>
          <a:bodyPr/>
          <a:lstStyle/>
          <a:p>
            <a:r>
              <a:rPr lang="fr-FR"/>
              <a:t>Le contrat de vente</a:t>
            </a:r>
          </a:p>
        </p:txBody>
      </p:sp>
      <p:sp>
        <p:nvSpPr>
          <p:cNvPr id="11" name="Espace réservé du numéro de diapositive 7"/>
          <p:cNvSpPr>
            <a:spLocks noGrp="1"/>
          </p:cNvSpPr>
          <p:nvPr>
            <p:ph type="sldNum" sz="quarter" idx="12"/>
          </p:nvPr>
        </p:nvSpPr>
        <p:spPr/>
        <p:txBody>
          <a:bodyPr/>
          <a:lstStyle/>
          <a:p>
            <a:fld id="{09F9E475-DB0B-4DA6-B1CC-CAF0A1169137}" type="slidenum">
              <a:rPr lang="fr-FR"/>
              <a:pPr/>
              <a:t>4</a:t>
            </a:fld>
            <a:endParaRPr lang="fr-FR"/>
          </a:p>
        </p:txBody>
      </p:sp>
      <p:sp>
        <p:nvSpPr>
          <p:cNvPr id="5122" name="Rectangle 2"/>
          <p:cNvSpPr>
            <a:spLocks noGrp="1" noChangeArrowheads="1"/>
          </p:cNvSpPr>
          <p:nvPr>
            <p:ph type="title"/>
          </p:nvPr>
        </p:nvSpPr>
        <p:spPr/>
        <p:txBody>
          <a:bodyPr/>
          <a:lstStyle/>
          <a:p>
            <a:r>
              <a:rPr lang="fr-FR"/>
              <a:t>Qu’est-ce qu’un contrat de vente ?</a:t>
            </a:r>
          </a:p>
        </p:txBody>
      </p:sp>
      <p:sp>
        <p:nvSpPr>
          <p:cNvPr id="5123" name="Rectangle 3"/>
          <p:cNvSpPr>
            <a:spLocks noGrp="1" noChangeArrowheads="1"/>
          </p:cNvSpPr>
          <p:nvPr>
            <p:ph type="body" sz="half" idx="1"/>
          </p:nvPr>
        </p:nvSpPr>
        <p:spPr/>
        <p:txBody>
          <a:bodyPr/>
          <a:lstStyle/>
          <a:p>
            <a:endParaRPr lang="fr-FR" sz="2000" b="1"/>
          </a:p>
          <a:p>
            <a:endParaRPr lang="fr-FR" sz="2000" b="1"/>
          </a:p>
          <a:p>
            <a:r>
              <a:rPr lang="fr-FR" sz="2000" b="1">
                <a:hlinkClick r:id="rId2" action="ppaction://hlinksldjump"/>
              </a:rPr>
              <a:t>Définition</a:t>
            </a:r>
            <a:endParaRPr lang="fr-FR" sz="2000" b="1"/>
          </a:p>
          <a:p>
            <a:endParaRPr lang="fr-FR" sz="2000" b="1"/>
          </a:p>
          <a:p>
            <a:r>
              <a:rPr lang="fr-FR" sz="2000" b="1">
                <a:hlinkClick r:id="rId3" action="ppaction://hlinksldjump"/>
              </a:rPr>
              <a:t>Un contrat doit-il obligatoirement être écrit ?</a:t>
            </a:r>
            <a:endParaRPr lang="fr-FR" sz="2000" b="1"/>
          </a:p>
          <a:p>
            <a:pPr>
              <a:buFontTx/>
              <a:buNone/>
            </a:pPr>
            <a:endParaRPr lang="fr-FR" sz="2000" b="1"/>
          </a:p>
        </p:txBody>
      </p:sp>
      <p:pic>
        <p:nvPicPr>
          <p:cNvPr id="5138" name="Picture 18"/>
          <p:cNvPicPr>
            <a:picLocks noChangeAspect="1" noChangeArrowheads="1"/>
          </p:cNvPicPr>
          <p:nvPr>
            <p:ph sz="quarter" idx="2"/>
          </p:nvPr>
        </p:nvPicPr>
        <p:blipFill>
          <a:blip r:embed="rId4" cstate="print"/>
          <a:srcRect/>
          <a:stretch>
            <a:fillRect/>
          </a:stretch>
        </p:blipFill>
        <p:spPr>
          <a:xfrm>
            <a:off x="5795963" y="2205038"/>
            <a:ext cx="1708150" cy="2185987"/>
          </a:xfrm>
          <a:noFill/>
          <a:ln/>
        </p:spPr>
      </p:pic>
      <p:pic>
        <p:nvPicPr>
          <p:cNvPr id="5140" name="Picture 20" descr="flech10">
            <a:hlinkClick r:id="rId5" action="ppaction://hlinksldjump"/>
          </p:cNvPr>
          <p:cNvPicPr>
            <a:picLocks noChangeAspect="1" noChangeArrowheads="1" noCrop="1"/>
          </p:cNvPicPr>
          <p:nvPr>
            <p:ph sz="quarter" idx="3"/>
          </p:nvPr>
        </p:nvPicPr>
        <p:blipFill>
          <a:blip r:embed="rId6" cstate="print"/>
          <a:srcRect/>
          <a:stretch>
            <a:fillRect/>
          </a:stretch>
        </p:blipFill>
        <p:spPr>
          <a:xfrm>
            <a:off x="611188" y="5033963"/>
            <a:ext cx="792162" cy="768350"/>
          </a:xfrm>
          <a:noFill/>
          <a:ln/>
        </p:spPr>
      </p:pic>
      <p:pic>
        <p:nvPicPr>
          <p:cNvPr id="5142" name="Picture 22" descr="123gifs024"/>
          <p:cNvPicPr>
            <a:picLocks noChangeAspect="1" noChangeArrowheads="1" noCrop="1"/>
          </p:cNvPicPr>
          <p:nvPr/>
        </p:nvPicPr>
        <p:blipFill>
          <a:blip r:embed="rId7" cstate="print"/>
          <a:srcRect/>
          <a:stretch>
            <a:fillRect/>
          </a:stretch>
        </p:blipFill>
        <p:spPr bwMode="auto">
          <a:xfrm>
            <a:off x="4067175" y="1196975"/>
            <a:ext cx="714375" cy="714375"/>
          </a:xfrm>
          <a:prstGeom prst="rect">
            <a:avLst/>
          </a:prstGeom>
          <a:noFill/>
        </p:spPr>
      </p:pic>
      <p:pic>
        <p:nvPicPr>
          <p:cNvPr id="5143" name="Picture 23" descr="123gifs024"/>
          <p:cNvPicPr>
            <a:picLocks noChangeAspect="1" noChangeArrowheads="1" noCrop="1"/>
          </p:cNvPicPr>
          <p:nvPr/>
        </p:nvPicPr>
        <p:blipFill>
          <a:blip r:embed="rId7" cstate="print"/>
          <a:srcRect/>
          <a:stretch>
            <a:fillRect/>
          </a:stretch>
        </p:blipFill>
        <p:spPr bwMode="auto">
          <a:xfrm>
            <a:off x="5148263" y="1412875"/>
            <a:ext cx="714375" cy="714375"/>
          </a:xfrm>
          <a:prstGeom prst="rect">
            <a:avLst/>
          </a:prstGeom>
          <a:noFill/>
        </p:spPr>
      </p:pic>
      <p:pic>
        <p:nvPicPr>
          <p:cNvPr id="5144" name="Picture 24" descr="123gifs024"/>
          <p:cNvPicPr>
            <a:picLocks noChangeAspect="1" noChangeArrowheads="1" noCrop="1"/>
          </p:cNvPicPr>
          <p:nvPr/>
        </p:nvPicPr>
        <p:blipFill>
          <a:blip r:embed="rId7" cstate="print"/>
          <a:srcRect/>
          <a:stretch>
            <a:fillRect/>
          </a:stretch>
        </p:blipFill>
        <p:spPr bwMode="auto">
          <a:xfrm>
            <a:off x="2916238" y="1412875"/>
            <a:ext cx="714375" cy="71437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5"/>
          <p:cNvSpPr>
            <a:spLocks noGrp="1"/>
          </p:cNvSpPr>
          <p:nvPr>
            <p:ph type="dt" sz="half" idx="10"/>
          </p:nvPr>
        </p:nvSpPr>
        <p:spPr/>
        <p:txBody>
          <a:bodyPr/>
          <a:lstStyle/>
          <a:p>
            <a:r>
              <a:rPr lang="fr-FR"/>
              <a:t>Mars 2004</a:t>
            </a:r>
          </a:p>
        </p:txBody>
      </p:sp>
      <p:sp>
        <p:nvSpPr>
          <p:cNvPr id="7" name="Espace réservé du pied de page 6"/>
          <p:cNvSpPr>
            <a:spLocks noGrp="1"/>
          </p:cNvSpPr>
          <p:nvPr>
            <p:ph type="ftr" sz="quarter" idx="11"/>
          </p:nvPr>
        </p:nvSpPr>
        <p:spPr/>
        <p:txBody>
          <a:bodyPr/>
          <a:lstStyle/>
          <a:p>
            <a:r>
              <a:rPr lang="fr-FR"/>
              <a:t>Le contrat de vente</a:t>
            </a:r>
          </a:p>
        </p:txBody>
      </p:sp>
      <p:sp>
        <p:nvSpPr>
          <p:cNvPr id="8" name="Espace réservé du numéro de diapositive 7"/>
          <p:cNvSpPr>
            <a:spLocks noGrp="1"/>
          </p:cNvSpPr>
          <p:nvPr>
            <p:ph type="sldNum" sz="quarter" idx="12"/>
          </p:nvPr>
        </p:nvSpPr>
        <p:spPr/>
        <p:txBody>
          <a:bodyPr/>
          <a:lstStyle/>
          <a:p>
            <a:fld id="{8CECE25F-562A-4CC6-A05C-BB705A4812A3}" type="slidenum">
              <a:rPr lang="fr-FR"/>
              <a:pPr/>
              <a:t>5</a:t>
            </a:fld>
            <a:endParaRPr lang="fr-FR"/>
          </a:p>
        </p:txBody>
      </p:sp>
      <p:sp>
        <p:nvSpPr>
          <p:cNvPr id="4098" name="Rectangle 2"/>
          <p:cNvSpPr>
            <a:spLocks noGrp="1" noChangeArrowheads="1"/>
          </p:cNvSpPr>
          <p:nvPr>
            <p:ph type="title"/>
          </p:nvPr>
        </p:nvSpPr>
        <p:spPr/>
        <p:txBody>
          <a:bodyPr/>
          <a:lstStyle/>
          <a:p>
            <a:r>
              <a:rPr lang="fr-FR"/>
              <a:t>Définition</a:t>
            </a:r>
          </a:p>
        </p:txBody>
      </p:sp>
      <p:sp>
        <p:nvSpPr>
          <p:cNvPr id="4099" name="Rectangle 3"/>
          <p:cNvSpPr>
            <a:spLocks noGrp="1" noChangeArrowheads="1"/>
          </p:cNvSpPr>
          <p:nvPr>
            <p:ph type="body" sz="half" idx="1"/>
          </p:nvPr>
        </p:nvSpPr>
        <p:spPr>
          <a:xfrm>
            <a:off x="457200" y="2349500"/>
            <a:ext cx="7859713" cy="3240088"/>
          </a:xfrm>
        </p:spPr>
        <p:txBody>
          <a:bodyPr/>
          <a:lstStyle/>
          <a:p>
            <a:pPr algn="just">
              <a:lnSpc>
                <a:spcPct val="80000"/>
              </a:lnSpc>
              <a:buFontTx/>
              <a:buNone/>
            </a:pPr>
            <a:r>
              <a:rPr lang="fr-FR" sz="1800"/>
              <a:t>    Le contrat de vente est une </a:t>
            </a:r>
            <a:r>
              <a:rPr lang="fr-FR" sz="1800" b="1">
                <a:solidFill>
                  <a:srgbClr val="CC0066"/>
                </a:solidFill>
                <a:hlinkClick r:id="rId2" action="ppaction://hlinksldjump" tooltip="Accord de deux ou plusieurs personnes portant sur un fait précis"/>
              </a:rPr>
              <a:t>convention</a:t>
            </a:r>
            <a:r>
              <a:rPr lang="fr-FR" sz="1800" b="1">
                <a:solidFill>
                  <a:srgbClr val="CC0066"/>
                </a:solidFill>
              </a:rPr>
              <a:t> </a:t>
            </a:r>
            <a:r>
              <a:rPr lang="fr-FR" sz="1800"/>
              <a:t>par laquelle l’une des parties (le vendeur) s’oblige à livrer une chose et l’autre partie (l’acheteur) la payer. Le contrat de vente à la différence d’autres contrats produit des droits et des obligations à l’égard des </a:t>
            </a:r>
            <a:r>
              <a:rPr lang="fr-FR" sz="1800" b="1">
                <a:solidFill>
                  <a:srgbClr val="FF0000"/>
                </a:solidFill>
              </a:rPr>
              <a:t>deux parties</a:t>
            </a:r>
            <a:r>
              <a:rPr lang="fr-FR" sz="1800"/>
              <a:t>. C’est ce que l’on appelle un contrat </a:t>
            </a:r>
            <a:r>
              <a:rPr lang="fr-FR" sz="1800" b="1"/>
              <a:t>synallagmatique</a:t>
            </a:r>
            <a:r>
              <a:rPr lang="fr-FR" sz="1800"/>
              <a:t>. Un contrat de vente doit donc avoir pour objet le </a:t>
            </a:r>
            <a:r>
              <a:rPr lang="fr-FR" sz="1800" b="1">
                <a:solidFill>
                  <a:srgbClr val="FF0000"/>
                </a:solidFill>
              </a:rPr>
              <a:t>transfert de propriété</a:t>
            </a:r>
            <a:r>
              <a:rPr lang="fr-FR" sz="1800"/>
              <a:t> d’une chose contre le </a:t>
            </a:r>
            <a:r>
              <a:rPr lang="fr-FR" sz="1800" b="1">
                <a:solidFill>
                  <a:srgbClr val="FF0000"/>
                </a:solidFill>
              </a:rPr>
              <a:t>versement d’un prix.</a:t>
            </a:r>
          </a:p>
          <a:p>
            <a:pPr algn="just">
              <a:lnSpc>
                <a:spcPct val="80000"/>
              </a:lnSpc>
              <a:buFontTx/>
              <a:buNone/>
            </a:pPr>
            <a:r>
              <a:rPr lang="fr-FR" sz="1800"/>
              <a:t>     Ainsi, quand vous achetez un produit, quand vous louez un appartement... sans le savoir, vous passez un contrat. C'est-à-dire que vous reconnaissez avoir des obligations envers d'autres personnes mais aussi des droits. Il s'agit d'un engagement très important car, en cas de non-respect de ce contrat, l'une des parties peut demander à l'autre des dommages et intérêts (c'est-à-dire une somme d'argent qui répare le préjudice causé). </a:t>
            </a:r>
          </a:p>
        </p:txBody>
      </p:sp>
      <p:pic>
        <p:nvPicPr>
          <p:cNvPr id="4100" name="Picture 4" descr="flech10">
            <a:hlinkClick r:id="rId3" action="ppaction://hlinksldjump"/>
          </p:cNvPr>
          <p:cNvPicPr>
            <a:picLocks noChangeAspect="1" noChangeArrowheads="1" noCrop="1"/>
          </p:cNvPicPr>
          <p:nvPr>
            <p:ph sz="quarter" idx="2"/>
          </p:nvPr>
        </p:nvPicPr>
        <p:blipFill>
          <a:blip r:embed="rId4" cstate="print"/>
          <a:srcRect/>
          <a:stretch>
            <a:fillRect/>
          </a:stretch>
        </p:blipFill>
        <p:spPr>
          <a:xfrm>
            <a:off x="971550" y="5589588"/>
            <a:ext cx="611188" cy="593725"/>
          </a:xfrm>
          <a:noFill/>
          <a:ln/>
        </p:spPr>
      </p:pic>
      <p:pic>
        <p:nvPicPr>
          <p:cNvPr id="4104" name="Picture 8" descr="123gifs164"/>
          <p:cNvPicPr>
            <a:picLocks noChangeAspect="1" noChangeArrowheads="1" noCrop="1"/>
          </p:cNvPicPr>
          <p:nvPr/>
        </p:nvPicPr>
        <p:blipFill>
          <a:blip r:embed="rId5" cstate="print"/>
          <a:srcRect/>
          <a:stretch>
            <a:fillRect/>
          </a:stretch>
        </p:blipFill>
        <p:spPr bwMode="auto">
          <a:xfrm>
            <a:off x="3924300" y="1341438"/>
            <a:ext cx="1266825" cy="8572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p:txBody>
          <a:bodyPr/>
          <a:lstStyle/>
          <a:p>
            <a:r>
              <a:rPr lang="fr-FR"/>
              <a:t>Mars 2004</a:t>
            </a:r>
          </a:p>
        </p:txBody>
      </p:sp>
      <p:sp>
        <p:nvSpPr>
          <p:cNvPr id="6" name="Espace réservé du pied de page 5"/>
          <p:cNvSpPr>
            <a:spLocks noGrp="1"/>
          </p:cNvSpPr>
          <p:nvPr>
            <p:ph type="ftr" sz="quarter" idx="11"/>
          </p:nvPr>
        </p:nvSpPr>
        <p:spPr/>
        <p:txBody>
          <a:bodyPr/>
          <a:lstStyle/>
          <a:p>
            <a:r>
              <a:rPr lang="fr-FR"/>
              <a:t>Le contrat de vente</a:t>
            </a:r>
          </a:p>
        </p:txBody>
      </p:sp>
      <p:sp>
        <p:nvSpPr>
          <p:cNvPr id="7" name="Espace réservé du numéro de diapositive 6"/>
          <p:cNvSpPr>
            <a:spLocks noGrp="1"/>
          </p:cNvSpPr>
          <p:nvPr>
            <p:ph type="sldNum" sz="quarter" idx="12"/>
          </p:nvPr>
        </p:nvSpPr>
        <p:spPr/>
        <p:txBody>
          <a:bodyPr/>
          <a:lstStyle/>
          <a:p>
            <a:fld id="{A4ECDE87-AAB1-4DCB-A905-109D1302CA9F}" type="slidenum">
              <a:rPr lang="fr-FR"/>
              <a:pPr/>
              <a:t>6</a:t>
            </a:fld>
            <a:endParaRPr lang="fr-FR"/>
          </a:p>
        </p:txBody>
      </p:sp>
      <p:sp>
        <p:nvSpPr>
          <p:cNvPr id="6146" name="Rectangle 2"/>
          <p:cNvSpPr>
            <a:spLocks noGrp="1" noChangeArrowheads="1"/>
          </p:cNvSpPr>
          <p:nvPr>
            <p:ph type="title"/>
          </p:nvPr>
        </p:nvSpPr>
        <p:spPr/>
        <p:txBody>
          <a:bodyPr/>
          <a:lstStyle/>
          <a:p>
            <a:r>
              <a:rPr lang="fr-FR"/>
              <a:t>Un contrat doit-il obligatoirement être écrit ?</a:t>
            </a:r>
          </a:p>
        </p:txBody>
      </p:sp>
      <p:sp>
        <p:nvSpPr>
          <p:cNvPr id="6147" name="Rectangle 3"/>
          <p:cNvSpPr>
            <a:spLocks noGrp="1" noChangeArrowheads="1"/>
          </p:cNvSpPr>
          <p:nvPr>
            <p:ph type="body" sz="half" idx="1"/>
          </p:nvPr>
        </p:nvSpPr>
        <p:spPr>
          <a:xfrm>
            <a:off x="457200" y="1600200"/>
            <a:ext cx="8002588" cy="3557588"/>
          </a:xfrm>
        </p:spPr>
        <p:txBody>
          <a:bodyPr/>
          <a:lstStyle/>
          <a:p>
            <a:pPr algn="just">
              <a:lnSpc>
                <a:spcPct val="90000"/>
              </a:lnSpc>
            </a:pPr>
            <a:r>
              <a:rPr lang="fr-FR" sz="1800" b="1">
                <a:solidFill>
                  <a:srgbClr val="FF0000"/>
                </a:solidFill>
              </a:rPr>
              <a:t>NON</a:t>
            </a:r>
            <a:r>
              <a:rPr lang="fr-FR" sz="1800"/>
              <a:t>, certains contrats n'ont pas besoin d'être écrits pour être valables. Mais il vaut mieux qu'ils le soient : en cas de problème, ce qui est écrit constitue plus facilement une preuve ! </a:t>
            </a:r>
          </a:p>
          <a:p>
            <a:pPr>
              <a:lnSpc>
                <a:spcPct val="90000"/>
              </a:lnSpc>
            </a:pPr>
            <a:endParaRPr lang="fr-FR" sz="1800"/>
          </a:p>
          <a:p>
            <a:pPr algn="just">
              <a:lnSpc>
                <a:spcPct val="90000"/>
              </a:lnSpc>
            </a:pPr>
            <a:r>
              <a:rPr lang="fr-FR" sz="1800"/>
              <a:t>D'autres contrats doivent </a:t>
            </a:r>
            <a:r>
              <a:rPr lang="fr-FR" sz="1800" b="1">
                <a:solidFill>
                  <a:srgbClr val="FF0000"/>
                </a:solidFill>
              </a:rPr>
              <a:t>obligatoirement</a:t>
            </a:r>
            <a:r>
              <a:rPr lang="fr-FR" sz="1800"/>
              <a:t> être écrits. C'est le cas par exemple lorsque vous voulez souscrire une assurance, prendre un crédit ou vendre votre maison.</a:t>
            </a:r>
          </a:p>
          <a:p>
            <a:pPr>
              <a:lnSpc>
                <a:spcPct val="90000"/>
              </a:lnSpc>
            </a:pPr>
            <a:endParaRPr lang="fr-FR" sz="1800"/>
          </a:p>
          <a:p>
            <a:pPr algn="just">
              <a:lnSpc>
                <a:spcPct val="90000"/>
              </a:lnSpc>
            </a:pPr>
            <a:r>
              <a:rPr lang="fr-FR" sz="1800"/>
              <a:t>De toute façon, dès que le contrat a une certaine importance, il est toujours préférable, même quand cela n'est pas obligatoire, de faire un écrit, et de lire attentivement les clauses des contrats (surtout celles écrites en petits caractères) que l'on vous propose de signer.</a:t>
            </a:r>
            <a:br>
              <a:rPr lang="fr-FR" sz="1800"/>
            </a:br>
            <a:endParaRPr lang="fr-FR" sz="1800"/>
          </a:p>
        </p:txBody>
      </p:sp>
      <p:pic>
        <p:nvPicPr>
          <p:cNvPr id="6148" name="Picture 4" descr="flech10">
            <a:hlinkClick r:id="rId2" action="ppaction://hlinksldjump"/>
          </p:cNvPr>
          <p:cNvPicPr>
            <a:picLocks noChangeAspect="1" noChangeArrowheads="1" noCrop="1"/>
          </p:cNvPicPr>
          <p:nvPr>
            <p:ph sz="half" idx="2"/>
          </p:nvPr>
        </p:nvPicPr>
        <p:blipFill>
          <a:blip r:embed="rId3" cstate="print"/>
          <a:srcRect/>
          <a:stretch>
            <a:fillRect/>
          </a:stretch>
        </p:blipFill>
        <p:spPr>
          <a:xfrm>
            <a:off x="827088" y="5275263"/>
            <a:ext cx="792162" cy="768350"/>
          </a:xfrm>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p:txBody>
          <a:bodyPr/>
          <a:lstStyle/>
          <a:p>
            <a:r>
              <a:rPr lang="fr-FR"/>
              <a:t>Mars 2004</a:t>
            </a:r>
          </a:p>
        </p:txBody>
      </p:sp>
      <p:sp>
        <p:nvSpPr>
          <p:cNvPr id="6" name="Espace réservé du pied de page 5"/>
          <p:cNvSpPr>
            <a:spLocks noGrp="1"/>
          </p:cNvSpPr>
          <p:nvPr>
            <p:ph type="ftr" sz="quarter" idx="11"/>
          </p:nvPr>
        </p:nvSpPr>
        <p:spPr/>
        <p:txBody>
          <a:bodyPr/>
          <a:lstStyle/>
          <a:p>
            <a:r>
              <a:rPr lang="fr-FR"/>
              <a:t>Le contrat de vente</a:t>
            </a:r>
          </a:p>
        </p:txBody>
      </p:sp>
      <p:sp>
        <p:nvSpPr>
          <p:cNvPr id="7" name="Espace réservé du numéro de diapositive 6"/>
          <p:cNvSpPr>
            <a:spLocks noGrp="1"/>
          </p:cNvSpPr>
          <p:nvPr>
            <p:ph type="sldNum" sz="quarter" idx="12"/>
          </p:nvPr>
        </p:nvSpPr>
        <p:spPr/>
        <p:txBody>
          <a:bodyPr/>
          <a:lstStyle/>
          <a:p>
            <a:fld id="{CEF9B245-3038-44EE-B150-D26209C46A61}" type="slidenum">
              <a:rPr lang="fr-FR"/>
              <a:pPr/>
              <a:t>7</a:t>
            </a:fld>
            <a:endParaRPr lang="fr-FR"/>
          </a:p>
        </p:txBody>
      </p:sp>
      <p:sp>
        <p:nvSpPr>
          <p:cNvPr id="25602" name="Rectangle 2"/>
          <p:cNvSpPr>
            <a:spLocks noGrp="1" noChangeArrowheads="1"/>
          </p:cNvSpPr>
          <p:nvPr>
            <p:ph type="title"/>
          </p:nvPr>
        </p:nvSpPr>
        <p:spPr/>
        <p:txBody>
          <a:bodyPr/>
          <a:lstStyle/>
          <a:p>
            <a:r>
              <a:rPr lang="fr-FR"/>
              <a:t>Quelles sont les conditions de formation du contrat de vente ?</a:t>
            </a:r>
          </a:p>
        </p:txBody>
      </p:sp>
      <p:sp>
        <p:nvSpPr>
          <p:cNvPr id="25603" name="Rectangle 3"/>
          <p:cNvSpPr>
            <a:spLocks noGrp="1" noChangeArrowheads="1"/>
          </p:cNvSpPr>
          <p:nvPr>
            <p:ph type="body" sz="half" idx="1"/>
          </p:nvPr>
        </p:nvSpPr>
        <p:spPr>
          <a:xfrm>
            <a:off x="457200" y="1600200"/>
            <a:ext cx="8147050" cy="3700463"/>
          </a:xfrm>
        </p:spPr>
        <p:txBody>
          <a:bodyPr/>
          <a:lstStyle/>
          <a:p>
            <a:pPr algn="just">
              <a:lnSpc>
                <a:spcPct val="90000"/>
              </a:lnSpc>
              <a:buFontTx/>
              <a:buNone/>
            </a:pPr>
            <a:r>
              <a:rPr lang="fr-FR" sz="2000"/>
              <a:t>    Le contrat de vente est soumis aux </a:t>
            </a:r>
            <a:r>
              <a:rPr lang="fr-FR" sz="2000" b="1"/>
              <a:t>conditions générales</a:t>
            </a:r>
            <a:r>
              <a:rPr lang="fr-FR" sz="2000"/>
              <a:t> de formation des contrats. Il faut :</a:t>
            </a:r>
          </a:p>
          <a:p>
            <a:pPr algn="just">
              <a:lnSpc>
                <a:spcPct val="90000"/>
              </a:lnSpc>
            </a:pPr>
            <a:r>
              <a:rPr lang="fr-FR" sz="2000" b="1"/>
              <a:t>le consentement</a:t>
            </a:r>
            <a:r>
              <a:rPr lang="fr-FR" sz="2000"/>
              <a:t> des deux parties. Il doit être </a:t>
            </a:r>
            <a:r>
              <a:rPr lang="fr-FR" sz="2000" b="1">
                <a:solidFill>
                  <a:srgbClr val="FF0000"/>
                </a:solidFill>
              </a:rPr>
              <a:t>libre et éclairé</a:t>
            </a:r>
            <a:r>
              <a:rPr lang="fr-FR" sz="2000"/>
              <a:t> c’est-à-dire exempt de vices (erreur, tromperie, violence).</a:t>
            </a:r>
          </a:p>
          <a:p>
            <a:pPr algn="just">
              <a:lnSpc>
                <a:spcPct val="90000"/>
              </a:lnSpc>
            </a:pPr>
            <a:r>
              <a:rPr lang="fr-FR" sz="2000"/>
              <a:t>Les parties au contrat doivent avoir la </a:t>
            </a:r>
            <a:r>
              <a:rPr lang="fr-FR" sz="2000" b="1"/>
              <a:t>capacité</a:t>
            </a:r>
            <a:r>
              <a:rPr lang="fr-FR" sz="2000"/>
              <a:t> de contracter.</a:t>
            </a:r>
          </a:p>
          <a:p>
            <a:pPr algn="just">
              <a:lnSpc>
                <a:spcPct val="90000"/>
              </a:lnSpc>
            </a:pPr>
            <a:r>
              <a:rPr lang="fr-FR" sz="2000" b="1"/>
              <a:t>L’objet</a:t>
            </a:r>
            <a:r>
              <a:rPr lang="fr-FR" sz="2000"/>
              <a:t> ou la prestation promise doit</a:t>
            </a:r>
            <a:r>
              <a:rPr lang="fr-FR" sz="2000" b="1">
                <a:solidFill>
                  <a:srgbClr val="FF0000"/>
                </a:solidFill>
              </a:rPr>
              <a:t> exister,</a:t>
            </a:r>
            <a:r>
              <a:rPr lang="fr-FR" sz="2000"/>
              <a:t> être dans le commerce (sont hors commerce les organes humains, les choses contraires à l’ordre public) et appartenir au vendeur. </a:t>
            </a:r>
            <a:r>
              <a:rPr lang="fr-FR" sz="2000" b="1"/>
              <a:t>Le prix</a:t>
            </a:r>
            <a:r>
              <a:rPr lang="fr-FR" sz="2000"/>
              <a:t> doit être </a:t>
            </a:r>
            <a:r>
              <a:rPr lang="fr-FR" sz="2000" b="1">
                <a:solidFill>
                  <a:srgbClr val="FF0000"/>
                </a:solidFill>
              </a:rPr>
              <a:t>déterminé, </a:t>
            </a:r>
            <a:r>
              <a:rPr lang="fr-FR" sz="2000"/>
              <a:t>stipulé en monnaie réel, </a:t>
            </a:r>
            <a:r>
              <a:rPr lang="fr-FR" sz="2000" b="1">
                <a:solidFill>
                  <a:srgbClr val="FF0000"/>
                </a:solidFill>
              </a:rPr>
              <a:t>sérieux et licite.</a:t>
            </a:r>
          </a:p>
          <a:p>
            <a:pPr algn="just">
              <a:lnSpc>
                <a:spcPct val="90000"/>
              </a:lnSpc>
            </a:pPr>
            <a:r>
              <a:rPr lang="fr-FR" sz="2000" b="1"/>
              <a:t>La cause</a:t>
            </a:r>
            <a:r>
              <a:rPr lang="fr-FR" sz="2000"/>
              <a:t> ou le mobile d’achat qui inspire chacune des parties doit </a:t>
            </a:r>
            <a:r>
              <a:rPr lang="fr-FR" sz="2000" b="1">
                <a:solidFill>
                  <a:srgbClr val="FF0000"/>
                </a:solidFill>
              </a:rPr>
              <a:t>exister</a:t>
            </a:r>
            <a:r>
              <a:rPr lang="fr-FR" sz="2000"/>
              <a:t> et être </a:t>
            </a:r>
            <a:r>
              <a:rPr lang="fr-FR" sz="2000" b="1">
                <a:solidFill>
                  <a:srgbClr val="FF0000"/>
                </a:solidFill>
              </a:rPr>
              <a:t>licite</a:t>
            </a:r>
            <a:r>
              <a:rPr lang="fr-FR" sz="2000"/>
              <a:t>.</a:t>
            </a:r>
          </a:p>
        </p:txBody>
      </p:sp>
      <p:pic>
        <p:nvPicPr>
          <p:cNvPr id="25604" name="Picture 4" descr="flech10">
            <a:hlinkClick r:id="rId2" action="ppaction://hlinksldjump"/>
          </p:cNvPr>
          <p:cNvPicPr>
            <a:picLocks noChangeAspect="1" noChangeArrowheads="1" noCrop="1"/>
          </p:cNvPicPr>
          <p:nvPr>
            <p:ph sz="half" idx="2"/>
          </p:nvPr>
        </p:nvPicPr>
        <p:blipFill>
          <a:blip r:embed="rId3" cstate="print"/>
          <a:srcRect/>
          <a:stretch>
            <a:fillRect/>
          </a:stretch>
        </p:blipFill>
        <p:spPr>
          <a:xfrm>
            <a:off x="755650" y="5416550"/>
            <a:ext cx="720725" cy="698500"/>
          </a:xfrm>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e la date 5"/>
          <p:cNvSpPr>
            <a:spLocks noGrp="1"/>
          </p:cNvSpPr>
          <p:nvPr>
            <p:ph type="dt" sz="half" idx="10"/>
          </p:nvPr>
        </p:nvSpPr>
        <p:spPr/>
        <p:txBody>
          <a:bodyPr/>
          <a:lstStyle/>
          <a:p>
            <a:r>
              <a:rPr lang="fr-FR"/>
              <a:t>Mars 2004</a:t>
            </a:r>
          </a:p>
        </p:txBody>
      </p:sp>
      <p:sp>
        <p:nvSpPr>
          <p:cNvPr id="9" name="Espace réservé du pied de page 6"/>
          <p:cNvSpPr>
            <a:spLocks noGrp="1"/>
          </p:cNvSpPr>
          <p:nvPr>
            <p:ph type="ftr" sz="quarter" idx="11"/>
          </p:nvPr>
        </p:nvSpPr>
        <p:spPr/>
        <p:txBody>
          <a:bodyPr/>
          <a:lstStyle/>
          <a:p>
            <a:r>
              <a:rPr lang="fr-FR"/>
              <a:t>Le contrat de vente</a:t>
            </a:r>
          </a:p>
        </p:txBody>
      </p:sp>
      <p:sp>
        <p:nvSpPr>
          <p:cNvPr id="10" name="Espace réservé du numéro de diapositive 7"/>
          <p:cNvSpPr>
            <a:spLocks noGrp="1"/>
          </p:cNvSpPr>
          <p:nvPr>
            <p:ph type="sldNum" sz="quarter" idx="12"/>
          </p:nvPr>
        </p:nvSpPr>
        <p:spPr/>
        <p:txBody>
          <a:bodyPr/>
          <a:lstStyle/>
          <a:p>
            <a:fld id="{8449B53E-E57D-4717-A37F-C9B4DDAC0231}" type="slidenum">
              <a:rPr lang="fr-FR"/>
              <a:pPr/>
              <a:t>8</a:t>
            </a:fld>
            <a:endParaRPr lang="fr-FR"/>
          </a:p>
        </p:txBody>
      </p:sp>
      <p:sp>
        <p:nvSpPr>
          <p:cNvPr id="24578" name="Rectangle 2"/>
          <p:cNvSpPr>
            <a:spLocks noGrp="1" noChangeArrowheads="1"/>
          </p:cNvSpPr>
          <p:nvPr>
            <p:ph type="title"/>
          </p:nvPr>
        </p:nvSpPr>
        <p:spPr/>
        <p:txBody>
          <a:bodyPr/>
          <a:lstStyle/>
          <a:p>
            <a:r>
              <a:rPr lang="fr-FR"/>
              <a:t>Quand y a-t-il contrat de vente ?</a:t>
            </a:r>
          </a:p>
        </p:txBody>
      </p:sp>
      <p:sp>
        <p:nvSpPr>
          <p:cNvPr id="24579" name="Rectangle 3"/>
          <p:cNvSpPr>
            <a:spLocks noGrp="1" noChangeArrowheads="1"/>
          </p:cNvSpPr>
          <p:nvPr>
            <p:ph type="body" sz="half" idx="1"/>
          </p:nvPr>
        </p:nvSpPr>
        <p:spPr>
          <a:xfrm>
            <a:off x="457200" y="2060575"/>
            <a:ext cx="7931150" cy="2952750"/>
          </a:xfrm>
        </p:spPr>
        <p:txBody>
          <a:bodyPr/>
          <a:lstStyle/>
          <a:p>
            <a:pPr marL="0" indent="0" algn="justLow">
              <a:buFontTx/>
              <a:buNone/>
            </a:pPr>
            <a:r>
              <a:rPr lang="fr-FR" sz="2000"/>
              <a:t>Juridiquement, il y a contrat </a:t>
            </a:r>
            <a:r>
              <a:rPr lang="fr-FR" sz="2000" b="1"/>
              <a:t>dès que les deux parties</a:t>
            </a:r>
            <a:r>
              <a:rPr lang="fr-FR" sz="2000" b="1">
                <a:solidFill>
                  <a:srgbClr val="FF0000"/>
                </a:solidFill>
              </a:rPr>
              <a:t> </a:t>
            </a:r>
            <a:r>
              <a:rPr lang="fr-FR" sz="2000"/>
              <a:t>(le vendeur et l'acheteur)</a:t>
            </a:r>
            <a:r>
              <a:rPr lang="fr-FR" sz="2000" b="1">
                <a:solidFill>
                  <a:srgbClr val="FF0000"/>
                </a:solidFill>
              </a:rPr>
              <a:t> </a:t>
            </a:r>
            <a:r>
              <a:rPr lang="fr-FR" sz="2000" b="1"/>
              <a:t>s'entendent sur la chose ainsi que sur son prix.</a:t>
            </a:r>
            <a:r>
              <a:rPr lang="fr-FR" sz="2000"/>
              <a:t> Ce contrat peut être </a:t>
            </a:r>
            <a:r>
              <a:rPr lang="fr-FR" sz="2000" b="1">
                <a:solidFill>
                  <a:srgbClr val="FF0000"/>
                </a:solidFill>
              </a:rPr>
              <a:t>écrit</a:t>
            </a:r>
            <a:r>
              <a:rPr lang="fr-FR" sz="2000"/>
              <a:t> ou </a:t>
            </a:r>
            <a:r>
              <a:rPr lang="fr-FR" sz="2000" b="1">
                <a:solidFill>
                  <a:srgbClr val="FF0000"/>
                </a:solidFill>
              </a:rPr>
              <a:t>verbal</a:t>
            </a:r>
            <a:r>
              <a:rPr lang="fr-FR" sz="2000"/>
              <a:t> et implique que chacun respecte ses obligations.</a:t>
            </a:r>
          </a:p>
          <a:p>
            <a:pPr marL="0" indent="0" algn="justLow">
              <a:buFontTx/>
              <a:buNone/>
            </a:pPr>
            <a:r>
              <a:rPr lang="fr-FR" sz="2000" i="1"/>
              <a:t>Quel que soit le produit ou le service que vous achetez, et souvent sans vous en rendre compte, vous passez un contrat de vente avec le vendeur. Ce contrat oblige le vendeur à vous délivrer une chose déterminée (télévision, chaîne hi-fi...) et vous, à payer un certain prix pour cette chose.</a:t>
            </a:r>
            <a:r>
              <a:rPr lang="fr-FR" sz="2000"/>
              <a:t> </a:t>
            </a:r>
            <a:br>
              <a:rPr lang="fr-FR" sz="2000"/>
            </a:br>
            <a:endParaRPr lang="fr-FR" sz="2000"/>
          </a:p>
        </p:txBody>
      </p:sp>
      <p:pic>
        <p:nvPicPr>
          <p:cNvPr id="24580" name="Picture 4" descr="flech10">
            <a:hlinkClick r:id="rId2" action="ppaction://hlinksldjump"/>
          </p:cNvPr>
          <p:cNvPicPr>
            <a:picLocks noChangeAspect="1" noChangeArrowheads="1" noCrop="1"/>
          </p:cNvPicPr>
          <p:nvPr>
            <p:ph sz="quarter" idx="2"/>
          </p:nvPr>
        </p:nvPicPr>
        <p:blipFill>
          <a:blip r:embed="rId3" cstate="print"/>
          <a:srcRect/>
          <a:stretch>
            <a:fillRect/>
          </a:stretch>
        </p:blipFill>
        <p:spPr>
          <a:xfrm>
            <a:off x="611188" y="5373688"/>
            <a:ext cx="792162" cy="768350"/>
          </a:xfrm>
          <a:noFill/>
          <a:ln/>
        </p:spPr>
      </p:pic>
      <p:sp>
        <p:nvSpPr>
          <p:cNvPr id="24582" name="Text Box 6"/>
          <p:cNvSpPr txBox="1">
            <a:spLocks noChangeArrowheads="1"/>
          </p:cNvSpPr>
          <p:nvPr/>
        </p:nvSpPr>
        <p:spPr bwMode="auto">
          <a:xfrm>
            <a:off x="4067175" y="5373688"/>
            <a:ext cx="4464050" cy="366712"/>
          </a:xfrm>
          <a:prstGeom prst="rect">
            <a:avLst/>
          </a:prstGeom>
          <a:noFill/>
          <a:ln w="9525">
            <a:noFill/>
            <a:miter lim="800000"/>
            <a:headEnd/>
            <a:tailEnd/>
          </a:ln>
          <a:effectLst/>
        </p:spPr>
        <p:txBody>
          <a:bodyPr>
            <a:spAutoFit/>
          </a:bodyPr>
          <a:lstStyle/>
          <a:p>
            <a:pPr>
              <a:spcBef>
                <a:spcPct val="50000"/>
              </a:spcBef>
            </a:pPr>
            <a:r>
              <a:rPr lang="fr-FR">
                <a:solidFill>
                  <a:srgbClr val="392DD3"/>
                </a:solidFill>
              </a:rPr>
              <a:t>Mon engagement est-il ferme et définitif ?</a:t>
            </a:r>
          </a:p>
        </p:txBody>
      </p:sp>
      <p:pic>
        <p:nvPicPr>
          <p:cNvPr id="24583" name="Picture 7" descr="flech9">
            <a:hlinkClick r:id="rId4" action="ppaction://hlinksldjump"/>
          </p:cNvPr>
          <p:cNvPicPr>
            <a:picLocks noChangeAspect="1" noChangeArrowheads="1" noCrop="1"/>
          </p:cNvPicPr>
          <p:nvPr>
            <p:ph sz="quarter" idx="3"/>
          </p:nvPr>
        </p:nvPicPr>
        <p:blipFill>
          <a:blip r:embed="rId5" cstate="print"/>
          <a:srcRect/>
          <a:stretch>
            <a:fillRect/>
          </a:stretch>
        </p:blipFill>
        <p:spPr>
          <a:xfrm>
            <a:off x="3132138" y="5376863"/>
            <a:ext cx="827087" cy="801687"/>
          </a:xfrm>
          <a:noFill/>
          <a:ln/>
        </p:spPr>
      </p:pic>
      <p:pic>
        <p:nvPicPr>
          <p:cNvPr id="24585" name="Picture 9" descr="main_04"/>
          <p:cNvPicPr>
            <a:picLocks noChangeAspect="1" noChangeArrowheads="1" noCrop="1"/>
          </p:cNvPicPr>
          <p:nvPr/>
        </p:nvPicPr>
        <p:blipFill>
          <a:blip r:embed="rId6" cstate="print"/>
          <a:srcRect/>
          <a:stretch>
            <a:fillRect/>
          </a:stretch>
        </p:blipFill>
        <p:spPr bwMode="auto">
          <a:xfrm>
            <a:off x="3924300" y="1125538"/>
            <a:ext cx="792163" cy="79216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e la date 5"/>
          <p:cNvSpPr>
            <a:spLocks noGrp="1"/>
          </p:cNvSpPr>
          <p:nvPr>
            <p:ph type="dt" sz="half" idx="10"/>
          </p:nvPr>
        </p:nvSpPr>
        <p:spPr/>
        <p:txBody>
          <a:bodyPr/>
          <a:lstStyle/>
          <a:p>
            <a:r>
              <a:rPr lang="fr-FR"/>
              <a:t>Mars 2004</a:t>
            </a:r>
          </a:p>
        </p:txBody>
      </p:sp>
      <p:sp>
        <p:nvSpPr>
          <p:cNvPr id="10" name="Espace réservé du pied de page 6"/>
          <p:cNvSpPr>
            <a:spLocks noGrp="1"/>
          </p:cNvSpPr>
          <p:nvPr>
            <p:ph type="ftr" sz="quarter" idx="11"/>
          </p:nvPr>
        </p:nvSpPr>
        <p:spPr/>
        <p:txBody>
          <a:bodyPr/>
          <a:lstStyle/>
          <a:p>
            <a:r>
              <a:rPr lang="fr-FR"/>
              <a:t>Le contrat de vente</a:t>
            </a:r>
          </a:p>
        </p:txBody>
      </p:sp>
      <p:sp>
        <p:nvSpPr>
          <p:cNvPr id="11" name="Espace réservé du numéro de diapositive 7"/>
          <p:cNvSpPr>
            <a:spLocks noGrp="1"/>
          </p:cNvSpPr>
          <p:nvPr>
            <p:ph type="sldNum" sz="quarter" idx="12"/>
          </p:nvPr>
        </p:nvSpPr>
        <p:spPr/>
        <p:txBody>
          <a:bodyPr/>
          <a:lstStyle/>
          <a:p>
            <a:fld id="{9F7A5245-64BF-40A5-80B5-0A94B032A6ED}" type="slidenum">
              <a:rPr lang="fr-FR"/>
              <a:pPr/>
              <a:t>9</a:t>
            </a:fld>
            <a:endParaRPr lang="fr-FR"/>
          </a:p>
        </p:txBody>
      </p:sp>
      <p:sp>
        <p:nvSpPr>
          <p:cNvPr id="7170" name="Rectangle 2"/>
          <p:cNvSpPr>
            <a:spLocks noGrp="1" noChangeArrowheads="1"/>
          </p:cNvSpPr>
          <p:nvPr>
            <p:ph type="title"/>
          </p:nvPr>
        </p:nvSpPr>
        <p:spPr/>
        <p:txBody>
          <a:bodyPr/>
          <a:lstStyle/>
          <a:p>
            <a:r>
              <a:rPr lang="fr-FR"/>
              <a:t>Mon engagement est-il ferme et définitif ?</a:t>
            </a:r>
          </a:p>
        </p:txBody>
      </p:sp>
      <p:sp>
        <p:nvSpPr>
          <p:cNvPr id="7171" name="Rectangle 3"/>
          <p:cNvSpPr>
            <a:spLocks noGrp="1" noChangeArrowheads="1"/>
          </p:cNvSpPr>
          <p:nvPr>
            <p:ph type="body" sz="half" idx="1"/>
          </p:nvPr>
        </p:nvSpPr>
        <p:spPr>
          <a:xfrm>
            <a:off x="468313" y="2420938"/>
            <a:ext cx="8147050" cy="2376487"/>
          </a:xfrm>
        </p:spPr>
        <p:txBody>
          <a:bodyPr/>
          <a:lstStyle/>
          <a:p>
            <a:pPr algn="just">
              <a:lnSpc>
                <a:spcPct val="80000"/>
              </a:lnSpc>
            </a:pPr>
            <a:r>
              <a:rPr lang="fr-FR" sz="1800" b="1">
                <a:solidFill>
                  <a:srgbClr val="FF0000"/>
                </a:solidFill>
              </a:rPr>
              <a:t>OUI</a:t>
            </a:r>
            <a:r>
              <a:rPr lang="fr-FR" sz="1800">
                <a:solidFill>
                  <a:srgbClr val="FF0000"/>
                </a:solidFill>
              </a:rPr>
              <a:t> </a:t>
            </a:r>
            <a:r>
              <a:rPr lang="fr-FR" sz="1800"/>
              <a:t>dans la plupart des cas. Cependant le législateur considérant que la relation entre le consommateur et le vendeur (le spécialiste) est naturellement </a:t>
            </a:r>
            <a:r>
              <a:rPr lang="fr-FR" sz="1800" b="1">
                <a:solidFill>
                  <a:srgbClr val="FF0000"/>
                </a:solidFill>
              </a:rPr>
              <a:t>déséquilibrée</a:t>
            </a:r>
            <a:r>
              <a:rPr lang="fr-FR" sz="1800"/>
              <a:t> a prévu depuis 1970 des dispositions spécifiques regroupées dans le </a:t>
            </a:r>
            <a:r>
              <a:rPr lang="fr-FR" sz="1800" b="1">
                <a:solidFill>
                  <a:srgbClr val="FF0000"/>
                </a:solidFill>
              </a:rPr>
              <a:t>code du consommateur</a:t>
            </a:r>
            <a:r>
              <a:rPr lang="fr-FR" sz="1800"/>
              <a:t>.</a:t>
            </a:r>
          </a:p>
          <a:p>
            <a:pPr algn="just">
              <a:lnSpc>
                <a:spcPct val="80000"/>
              </a:lnSpc>
            </a:pPr>
            <a:endParaRPr lang="fr-FR" sz="1800"/>
          </a:p>
          <a:p>
            <a:pPr algn="just">
              <a:lnSpc>
                <a:spcPct val="80000"/>
              </a:lnSpc>
            </a:pPr>
            <a:r>
              <a:rPr lang="fr-FR" sz="1800"/>
              <a:t>Le vendeur peut aussi prévoir dans les conditions générales de vente ou les clauses du contrat de soumettre son engagement à la réalisation de certaines dispositions particulières (envoi d’une confirmation de commande par exemple).</a:t>
            </a:r>
          </a:p>
        </p:txBody>
      </p:sp>
      <p:pic>
        <p:nvPicPr>
          <p:cNvPr id="7178" name="Picture 10" descr="flech10">
            <a:hlinkClick r:id="rId2" action="ppaction://hlinksldjump"/>
          </p:cNvPr>
          <p:cNvPicPr>
            <a:picLocks noChangeAspect="1" noChangeArrowheads="1" noCrop="1"/>
          </p:cNvPicPr>
          <p:nvPr>
            <p:ph sz="quarter" idx="3"/>
          </p:nvPr>
        </p:nvPicPr>
        <p:blipFill>
          <a:blip r:embed="rId3" cstate="print"/>
          <a:srcRect/>
          <a:stretch>
            <a:fillRect/>
          </a:stretch>
        </p:blipFill>
        <p:spPr>
          <a:xfrm>
            <a:off x="1042988" y="4938713"/>
            <a:ext cx="792162" cy="768350"/>
          </a:xfrm>
          <a:noFill/>
          <a:ln/>
        </p:spPr>
      </p:pic>
      <p:sp>
        <p:nvSpPr>
          <p:cNvPr id="7176" name="Text Box 8"/>
          <p:cNvSpPr txBox="1">
            <a:spLocks noChangeArrowheads="1"/>
          </p:cNvSpPr>
          <p:nvPr/>
        </p:nvSpPr>
        <p:spPr bwMode="auto">
          <a:xfrm>
            <a:off x="4500563" y="4941888"/>
            <a:ext cx="3384550" cy="366712"/>
          </a:xfrm>
          <a:prstGeom prst="rect">
            <a:avLst/>
          </a:prstGeom>
          <a:noFill/>
          <a:ln w="9525">
            <a:noFill/>
            <a:miter lim="800000"/>
            <a:headEnd/>
            <a:tailEnd/>
          </a:ln>
          <a:effectLst/>
        </p:spPr>
        <p:txBody>
          <a:bodyPr>
            <a:spAutoFit/>
          </a:bodyPr>
          <a:lstStyle/>
          <a:p>
            <a:pPr>
              <a:spcBef>
                <a:spcPct val="50000"/>
              </a:spcBef>
            </a:pPr>
            <a:endParaRPr lang="fr-FR"/>
          </a:p>
        </p:txBody>
      </p:sp>
      <p:sp>
        <p:nvSpPr>
          <p:cNvPr id="7177" name="Rectangle 9"/>
          <p:cNvSpPr>
            <a:spLocks noChangeArrowheads="1"/>
          </p:cNvSpPr>
          <p:nvPr/>
        </p:nvSpPr>
        <p:spPr bwMode="auto">
          <a:xfrm>
            <a:off x="5076825" y="4941888"/>
            <a:ext cx="3455988" cy="641350"/>
          </a:xfrm>
          <a:prstGeom prst="rect">
            <a:avLst/>
          </a:prstGeom>
          <a:noFill/>
          <a:ln w="9525">
            <a:noFill/>
            <a:miter lim="800000"/>
            <a:headEnd/>
            <a:tailEnd/>
          </a:ln>
          <a:effectLst/>
        </p:spPr>
        <p:txBody>
          <a:bodyPr>
            <a:spAutoFit/>
          </a:bodyPr>
          <a:lstStyle/>
          <a:p>
            <a:pPr>
              <a:spcBef>
                <a:spcPct val="20000"/>
              </a:spcBef>
            </a:pPr>
            <a:r>
              <a:rPr lang="fr-FR">
                <a:solidFill>
                  <a:srgbClr val="392DD3"/>
                </a:solidFill>
              </a:rPr>
              <a:t>Le code du consommateur et la protection du consommateur</a:t>
            </a:r>
          </a:p>
        </p:txBody>
      </p:sp>
      <p:pic>
        <p:nvPicPr>
          <p:cNvPr id="7181" name="Picture 13" descr="flech9">
            <a:hlinkClick r:id="rId4" action="ppaction://hlinksldjump"/>
          </p:cNvPr>
          <p:cNvPicPr>
            <a:picLocks noChangeAspect="1" noChangeArrowheads="1" noCrop="1"/>
          </p:cNvPicPr>
          <p:nvPr>
            <p:ph sz="quarter" idx="2"/>
          </p:nvPr>
        </p:nvPicPr>
        <p:blipFill>
          <a:blip r:embed="rId5" cstate="print"/>
          <a:srcRect/>
          <a:stretch>
            <a:fillRect/>
          </a:stretch>
        </p:blipFill>
        <p:spPr>
          <a:xfrm>
            <a:off x="3924300" y="4913313"/>
            <a:ext cx="863600" cy="838200"/>
          </a:xfrm>
          <a:noFill/>
          <a:ln/>
        </p:spPr>
      </p:pic>
      <p:pic>
        <p:nvPicPr>
          <p:cNvPr id="7183" name="Picture 15" descr="enfant_55"/>
          <p:cNvPicPr>
            <a:picLocks noChangeAspect="1" noChangeArrowheads="1" noCrop="1"/>
          </p:cNvPicPr>
          <p:nvPr/>
        </p:nvPicPr>
        <p:blipFill>
          <a:blip r:embed="rId6" cstate="print"/>
          <a:srcRect/>
          <a:stretch>
            <a:fillRect/>
          </a:stretch>
        </p:blipFill>
        <p:spPr bwMode="auto">
          <a:xfrm>
            <a:off x="3995738" y="1125538"/>
            <a:ext cx="1009650" cy="120015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contratdevente">
  <a:themeElements>
    <a:clrScheme name="Modèle par défaut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8000"/>
      </a:hlink>
      <a:folHlink>
        <a:srgbClr val="99CC00"/>
      </a:folHlink>
    </a:clrScheme>
    <a:fontScheme name="Modèle par défaut">
      <a:majorFont>
        <a:latin typeface="American Classic"/>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odèle par défaut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00"/>
        </a:hlink>
        <a:folHlink>
          <a:srgbClr val="99CC00"/>
        </a:folHlink>
      </a:clrScheme>
      <a:clrMap bg1="lt1" tx1="dk1" bg2="lt2" tx2="dk2" accent1="accent1" accent2="accent2" accent3="accent3" accent4="accent4" accent5="accent5" accent6="accent6" hlink="hlink" folHlink="folHlink"/>
    </a:extraClrScheme>
    <a:extraClrScheme>
      <a:clrScheme name="Modèle par défaut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8000"/>
        </a:hlink>
        <a:folHlink>
          <a:srgbClr val="996633"/>
        </a:folHlink>
      </a:clrScheme>
      <a:clrMap bg1="lt1" tx1="dk1" bg2="lt2" tx2="dk2" accent1="accent1" accent2="accent2" accent3="accent3" accent4="accent4" accent5="accent5" accent6="accent6" hlink="hlink" folHlink="folHlink"/>
    </a:extraClrScheme>
    <a:extraClrScheme>
      <a:clrScheme name="Modèle par défaut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8000"/>
        </a:hlink>
        <a:folHlink>
          <a:srgbClr val="99CC00"/>
        </a:folHlink>
      </a:clrScheme>
      <a:clrMap bg1="lt1" tx1="dk1" bg2="lt2" tx2="dk2" accent1="accent1" accent2="accent2" accent3="accent3" accent4="accent4" accent5="accent5" accent6="accent6" hlink="hlink" folHlink="folHlink"/>
    </a:extraClrScheme>
    <a:extraClrScheme>
      <a:clrScheme name="Modèle par défaut 1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996633"/>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presentationcontratdevente</Template>
  <TotalTime>0</TotalTime>
  <Words>2004</Words>
  <Application>Microsoft Office PowerPoint</Application>
  <PresentationFormat>Affichage à l'écran (4:3)</PresentationFormat>
  <Paragraphs>211</Paragraphs>
  <Slides>23</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23</vt:i4>
      </vt:variant>
    </vt:vector>
  </HeadingPairs>
  <TitlesOfParts>
    <vt:vector size="27" baseType="lpstr">
      <vt:lpstr>Arial</vt:lpstr>
      <vt:lpstr>American Classic</vt:lpstr>
      <vt:lpstr>Batang</vt:lpstr>
      <vt:lpstr>presentationcontratdevente</vt:lpstr>
      <vt:lpstr>LE CONTRAT DE VENTE</vt:lpstr>
      <vt:lpstr>Introduction</vt:lpstr>
      <vt:lpstr>LE CONTRAT DE VENTE</vt:lpstr>
      <vt:lpstr>Qu’est-ce qu’un contrat de vente ?</vt:lpstr>
      <vt:lpstr>Définition</vt:lpstr>
      <vt:lpstr>Un contrat doit-il obligatoirement être écrit ?</vt:lpstr>
      <vt:lpstr>Quelles sont les conditions de formation du contrat de vente ?</vt:lpstr>
      <vt:lpstr>Quand y a-t-il contrat de vente ?</vt:lpstr>
      <vt:lpstr>Mon engagement est-il ferme et définitif ?</vt:lpstr>
      <vt:lpstr>Le code du commerce et la protection du consommateur</vt:lpstr>
      <vt:lpstr>Le vendeur et l’obligation d’information</vt:lpstr>
      <vt:lpstr>Les cas où mon engagement n’est pas définitif</vt:lpstr>
      <vt:lpstr>Le cas des arrhes et acomptes</vt:lpstr>
      <vt:lpstr>Quels sont les effets du contrat de vente ?</vt:lpstr>
      <vt:lpstr>Le transfert de propriété</vt:lpstr>
      <vt:lpstr>Les obligations du vendeur</vt:lpstr>
      <vt:lpstr>Les obligations de l’acheteur</vt:lpstr>
      <vt:lpstr>PETIT TEST !</vt:lpstr>
      <vt:lpstr>Petit test suite et fin !</vt:lpstr>
      <vt:lpstr>Diapositive 20</vt:lpstr>
      <vt:lpstr>Diapositive 21</vt:lpstr>
      <vt:lpstr>Diapositive 22</vt:lpstr>
      <vt:lpstr>Diapositive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CONTRAT DE VENTE</dc:title>
  <dc:creator>Takeshi</dc:creator>
  <cp:lastModifiedBy>Takeshi</cp:lastModifiedBy>
  <cp:revision>1</cp:revision>
  <dcterms:created xsi:type="dcterms:W3CDTF">2011-05-02T20:00:16Z</dcterms:created>
  <dcterms:modified xsi:type="dcterms:W3CDTF">2011-05-02T20:00:43Z</dcterms:modified>
</cp:coreProperties>
</file>